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  <p:sldMasterId id="2147483738" r:id="rId2"/>
    <p:sldMasterId id="2147483752" r:id="rId3"/>
  </p:sldMasterIdLst>
  <p:notesMasterIdLst>
    <p:notesMasterId r:id="rId29"/>
  </p:notesMasterIdLst>
  <p:handoutMasterIdLst>
    <p:handoutMasterId r:id="rId30"/>
  </p:handoutMasterIdLst>
  <p:sldIdLst>
    <p:sldId id="348" r:id="rId4"/>
    <p:sldId id="341" r:id="rId5"/>
    <p:sldId id="340" r:id="rId6"/>
    <p:sldId id="342" r:id="rId7"/>
    <p:sldId id="343" r:id="rId8"/>
    <p:sldId id="344" r:id="rId9"/>
    <p:sldId id="346" r:id="rId10"/>
    <p:sldId id="347" r:id="rId11"/>
    <p:sldId id="355" r:id="rId12"/>
    <p:sldId id="350" r:id="rId13"/>
    <p:sldId id="352" r:id="rId14"/>
    <p:sldId id="280" r:id="rId15"/>
    <p:sldId id="356" r:id="rId16"/>
    <p:sldId id="336" r:id="rId17"/>
    <p:sldId id="330" r:id="rId18"/>
    <p:sldId id="331" r:id="rId19"/>
    <p:sldId id="357" r:id="rId20"/>
    <p:sldId id="338" r:id="rId21"/>
    <p:sldId id="339" r:id="rId22"/>
    <p:sldId id="334" r:id="rId23"/>
    <p:sldId id="335" r:id="rId24"/>
    <p:sldId id="358" r:id="rId25"/>
    <p:sldId id="354" r:id="rId26"/>
    <p:sldId id="359" r:id="rId27"/>
    <p:sldId id="320" r:id="rId2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4689" autoAdjust="0"/>
  </p:normalViewPr>
  <p:slideViewPr>
    <p:cSldViewPr>
      <p:cViewPr varScale="1">
        <p:scale>
          <a:sx n="65" d="100"/>
          <a:sy n="65" d="100"/>
        </p:scale>
        <p:origin x="-12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5371011844455097E-2"/>
          <c:w val="0.97588913731807791"/>
          <c:h val="0.87284872170123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Первоначальный план 2014 года</c:v>
                </c:pt>
                <c:pt idx="1">
                  <c:v>Уточненный план 2014 года</c:v>
                </c:pt>
                <c:pt idx="2">
                  <c:v>Прогноз 2015 года</c:v>
                </c:pt>
                <c:pt idx="3">
                  <c:v>Прогноз 2016 года</c:v>
                </c:pt>
                <c:pt idx="4">
                  <c:v>Прогноз 2017 года</c:v>
                </c:pt>
              </c:strCache>
            </c:strRef>
          </c:cat>
          <c:val>
            <c:numRef>
              <c:f>Лист1!$B$2:$F$2</c:f>
              <c:numCache>
                <c:formatCode>#,##0.0</c:formatCode>
                <c:ptCount val="5"/>
                <c:pt idx="0">
                  <c:v>388109.05</c:v>
                </c:pt>
                <c:pt idx="1">
                  <c:v>414295.9</c:v>
                </c:pt>
                <c:pt idx="2">
                  <c:v>438755.8</c:v>
                </c:pt>
                <c:pt idx="3">
                  <c:v>425102.5</c:v>
                </c:pt>
                <c:pt idx="4">
                  <c:v>422585.1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5692288"/>
        <c:axId val="115694976"/>
      </c:barChart>
      <c:catAx>
        <c:axId val="115692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15694976"/>
        <c:crosses val="autoZero"/>
        <c:auto val="1"/>
        <c:lblAlgn val="ctr"/>
        <c:lblOffset val="100"/>
        <c:noMultiLvlLbl val="0"/>
      </c:catAx>
      <c:valAx>
        <c:axId val="1156949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15692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070826965172038E-3"/>
          <c:w val="0.9758891373180788"/>
          <c:h val="0.81159619651870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Первоначальный план 2014 года</c:v>
                </c:pt>
                <c:pt idx="1">
                  <c:v>Прогноз 2015 года</c:v>
                </c:pt>
                <c:pt idx="2">
                  <c:v>Прогноз 2016 года</c:v>
                </c:pt>
                <c:pt idx="3">
                  <c:v>Прогноз 2017 года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101350.7</c:v>
                </c:pt>
                <c:pt idx="1">
                  <c:v>111079.2</c:v>
                </c:pt>
                <c:pt idx="2">
                  <c:v>119298.4</c:v>
                </c:pt>
                <c:pt idx="3">
                  <c:v>128722.9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026816"/>
        <c:axId val="121431168"/>
      </c:barChart>
      <c:catAx>
        <c:axId val="121026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431168"/>
        <c:crosses val="autoZero"/>
        <c:auto val="1"/>
        <c:lblAlgn val="ctr"/>
        <c:lblOffset val="100"/>
        <c:noMultiLvlLbl val="0"/>
      </c:catAx>
      <c:valAx>
        <c:axId val="12143116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21026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2987671039554166E-2"/>
          <c:w val="0.97588913731807925"/>
          <c:h val="0.87284872170123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Первоначальный план 2014 года</c:v>
                </c:pt>
                <c:pt idx="1">
                  <c:v>Прогноз 2015 года</c:v>
                </c:pt>
                <c:pt idx="2">
                  <c:v>Прогноз 2016 года</c:v>
                </c:pt>
                <c:pt idx="3">
                  <c:v>Прогноз 2017 года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23192.1</c:v>
                </c:pt>
                <c:pt idx="1">
                  <c:v>24992.6</c:v>
                </c:pt>
                <c:pt idx="2">
                  <c:v>26642.1</c:v>
                </c:pt>
                <c:pt idx="3">
                  <c:v>28613.5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095680"/>
        <c:axId val="121106816"/>
      </c:barChart>
      <c:catAx>
        <c:axId val="121095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106816"/>
        <c:crosses val="autoZero"/>
        <c:auto val="1"/>
        <c:lblAlgn val="ctr"/>
        <c:lblOffset val="100"/>
        <c:noMultiLvlLbl val="0"/>
      </c:catAx>
      <c:valAx>
        <c:axId val="12110681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21095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2987671039554189E-2"/>
          <c:w val="0.97588913731808102"/>
          <c:h val="0.87284872170123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Первоначальный план 2014 года</c:v>
                </c:pt>
                <c:pt idx="1">
                  <c:v>Уточненный план 2014 года</c:v>
                </c:pt>
                <c:pt idx="2">
                  <c:v>Прогноз 2015 года</c:v>
                </c:pt>
                <c:pt idx="3">
                  <c:v>Прогноз 2016 года</c:v>
                </c:pt>
                <c:pt idx="4">
                  <c:v>Прогноз 2017 года</c:v>
                </c:pt>
              </c:strCache>
            </c:strRef>
          </c:cat>
          <c:val>
            <c:numRef>
              <c:f>Лист1!$B$2:$F$2</c:f>
              <c:numCache>
                <c:formatCode>#,##0.0</c:formatCode>
                <c:ptCount val="5"/>
                <c:pt idx="0">
                  <c:v>109470</c:v>
                </c:pt>
                <c:pt idx="1">
                  <c:v>115711.8</c:v>
                </c:pt>
                <c:pt idx="2">
                  <c:v>165992</c:v>
                </c:pt>
                <c:pt idx="3">
                  <c:v>165992</c:v>
                </c:pt>
                <c:pt idx="4">
                  <c:v>165992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248000"/>
        <c:axId val="121300096"/>
      </c:barChart>
      <c:catAx>
        <c:axId val="121248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1300096"/>
        <c:crosses val="autoZero"/>
        <c:auto val="1"/>
        <c:lblAlgn val="ctr"/>
        <c:lblOffset val="100"/>
        <c:noMultiLvlLbl val="0"/>
      </c:catAx>
      <c:valAx>
        <c:axId val="12130009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21248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Первоначальный план 2014 года</c:v>
                </c:pt>
                <c:pt idx="1">
                  <c:v>Прогноз 2015 года</c:v>
                </c:pt>
                <c:pt idx="2">
                  <c:v>Прогноз 2016 года</c:v>
                </c:pt>
                <c:pt idx="3">
                  <c:v>Прогноз 2017 года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46130.9</c:v>
                </c:pt>
                <c:pt idx="1">
                  <c:v>51116.5</c:v>
                </c:pt>
                <c:pt idx="2">
                  <c:v>51116.5</c:v>
                </c:pt>
                <c:pt idx="3">
                  <c:v>51116.5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121321728"/>
        <c:axId val="121332864"/>
      </c:barChart>
      <c:catAx>
        <c:axId val="121321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332864"/>
        <c:crosses val="autoZero"/>
        <c:auto val="1"/>
        <c:lblAlgn val="ctr"/>
        <c:lblOffset val="100"/>
        <c:noMultiLvlLbl val="0"/>
      </c:catAx>
      <c:valAx>
        <c:axId val="12133286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none"/>
        <c:minorTickMark val="none"/>
        <c:tickLblPos val="none"/>
        <c:crossAx val="121321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1.2987671039554187E-2"/>
          <c:w val="0.9758891373180808"/>
          <c:h val="0.87284872170123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Утвержденный план 2014 года</c:v>
                </c:pt>
                <c:pt idx="1">
                  <c:v>Прогноз 2015 года</c:v>
                </c:pt>
                <c:pt idx="2">
                  <c:v>Прогноз 2016 года</c:v>
                </c:pt>
                <c:pt idx="3">
                  <c:v>Прогноз 2017 года</c:v>
                </c:pt>
              </c:strCache>
            </c:strRef>
          </c:cat>
          <c:val>
            <c:numRef>
              <c:f>Лист1!$B$2:$E$2</c:f>
              <c:numCache>
                <c:formatCode>#,##0.00</c:formatCode>
                <c:ptCount val="4"/>
                <c:pt idx="0">
                  <c:v>27006</c:v>
                </c:pt>
                <c:pt idx="1">
                  <c:v>29959</c:v>
                </c:pt>
                <c:pt idx="2">
                  <c:v>25251.200000000001</c:v>
                </c:pt>
                <c:pt idx="3">
                  <c:v>21463.4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676544"/>
        <c:axId val="121679232"/>
      </c:barChart>
      <c:catAx>
        <c:axId val="121676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679232"/>
        <c:crosses val="autoZero"/>
        <c:auto val="1"/>
        <c:lblAlgn val="ctr"/>
        <c:lblOffset val="100"/>
        <c:noMultiLvlLbl val="0"/>
      </c:catAx>
      <c:valAx>
        <c:axId val="12167923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one"/>
        <c:crossAx val="121676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Утвержденный план 2014 года</c:v>
                </c:pt>
                <c:pt idx="1">
                  <c:v>Прогноз 2015 года</c:v>
                </c:pt>
                <c:pt idx="2">
                  <c:v>Прогноз 2016 года</c:v>
                </c:pt>
                <c:pt idx="3">
                  <c:v>Прогноз 2017 года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10456.6</c:v>
                </c:pt>
                <c:pt idx="1">
                  <c:v>9663.2000000000007</c:v>
                </c:pt>
                <c:pt idx="2">
                  <c:v>9666</c:v>
                </c:pt>
                <c:pt idx="3">
                  <c:v>9678.2000000000007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2642816"/>
        <c:axId val="122644352"/>
      </c:barChart>
      <c:catAx>
        <c:axId val="122642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2644352"/>
        <c:crosses val="autoZero"/>
        <c:auto val="1"/>
        <c:lblAlgn val="ctr"/>
        <c:lblOffset val="100"/>
        <c:noMultiLvlLbl val="0"/>
      </c:catAx>
      <c:valAx>
        <c:axId val="122644352"/>
        <c:scaling>
          <c:orientation val="minMax"/>
          <c:min val="0"/>
        </c:scaling>
        <c:delete val="0"/>
        <c:axPos val="l"/>
        <c:majorGridlines>
          <c:spPr>
            <a:ln w="0">
              <a:solidFill>
                <a:srgbClr val="1D4337">
                  <a:lumMod val="10000"/>
                  <a:lumOff val="90000"/>
                </a:srgbClr>
              </a:solidFill>
            </a:ln>
          </c:spPr>
        </c:majorGridlines>
        <c:minorGridlines>
          <c:spPr>
            <a:ln>
              <a:solidFill>
                <a:srgbClr val="1D4337">
                  <a:lumMod val="10000"/>
                  <a:lumOff val="90000"/>
                </a:srgbClr>
              </a:solidFill>
            </a:ln>
          </c:spPr>
        </c:minorGridlines>
        <c:numFmt formatCode="#,##0.0" sourceLinked="1"/>
        <c:majorTickMark val="none"/>
        <c:minorTickMark val="none"/>
        <c:tickLblPos val="none"/>
        <c:crossAx val="122642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5.6722961924418494E-4"/>
          <c:w val="0.9758891373180808"/>
          <c:h val="0.87284872170123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Утвержденный план 2014 года</c:v>
                </c:pt>
                <c:pt idx="1">
                  <c:v>Прогноз 2015 года</c:v>
                </c:pt>
                <c:pt idx="2">
                  <c:v>Прогноз 2016 года</c:v>
                </c:pt>
                <c:pt idx="3">
                  <c:v>Прогноз 2017 года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36086.5</c:v>
                </c:pt>
                <c:pt idx="1">
                  <c:v>29025</c:v>
                </c:pt>
                <c:pt idx="2">
                  <c:v>10387.5</c:v>
                </c:pt>
                <c:pt idx="3">
                  <c:v>2699.5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2578432"/>
        <c:axId val="122581376"/>
      </c:barChart>
      <c:catAx>
        <c:axId val="122578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2581376"/>
        <c:crosses val="autoZero"/>
        <c:auto val="1"/>
        <c:lblAlgn val="ctr"/>
        <c:lblOffset val="100"/>
        <c:noMultiLvlLbl val="0"/>
      </c:catAx>
      <c:valAx>
        <c:axId val="1225813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22578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60D24-BABD-4306-BBEE-156D134ED5BE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39678FC9-1BAC-4D8D-86B9-82D784F41CF1}">
      <dgm:prSet custT="1"/>
      <dgm:spPr/>
      <dgm:t>
        <a:bodyPr/>
        <a:lstStyle/>
        <a:p>
          <a:pPr rtl="0"/>
          <a:r>
            <a:rPr lang="ru-RU" sz="2300" b="1" dirty="0" smtClean="0"/>
            <a:t>1.</a:t>
          </a:r>
          <a:r>
            <a:rPr lang="ru-RU" sz="2300" dirty="0" smtClean="0"/>
            <a:t> </a:t>
          </a:r>
          <a:r>
            <a:rPr lang="ru-RU" sz="2500" dirty="0" smtClean="0"/>
            <a:t>Проект Федерального закона № 605370-6 «О внесении изменений в Налоговый кодекс РФ и иные законодательные акты РФ» внесен в ГД 18 сентября 2014 г. (изменение ставок по акцизам на нефтепродукты).</a:t>
          </a:r>
          <a:endParaRPr lang="ru-RU" sz="2500" dirty="0"/>
        </a:p>
      </dgm:t>
    </dgm:pt>
    <dgm:pt modelId="{08D55A0B-FADB-49C5-BF4D-34944F409831}" type="parTrans" cxnId="{7626A2AF-6E09-438A-A9F0-1609CB1372F6}">
      <dgm:prSet/>
      <dgm:spPr/>
      <dgm:t>
        <a:bodyPr/>
        <a:lstStyle/>
        <a:p>
          <a:endParaRPr lang="ru-RU"/>
        </a:p>
      </dgm:t>
    </dgm:pt>
    <dgm:pt modelId="{D958108B-20F2-4E55-BFE6-E0BB08C19936}" type="sibTrans" cxnId="{7626A2AF-6E09-438A-A9F0-1609CB1372F6}">
      <dgm:prSet/>
      <dgm:spPr/>
      <dgm:t>
        <a:bodyPr/>
        <a:lstStyle/>
        <a:p>
          <a:endParaRPr lang="ru-RU"/>
        </a:p>
      </dgm:t>
    </dgm:pt>
    <dgm:pt modelId="{6EA38718-E3A2-4032-9065-837AD7571EE6}">
      <dgm:prSet custT="1"/>
      <dgm:spPr/>
      <dgm:t>
        <a:bodyPr/>
        <a:lstStyle/>
        <a:p>
          <a:pPr rtl="0"/>
          <a:r>
            <a:rPr lang="ru-RU" sz="2500" b="1" dirty="0" smtClean="0"/>
            <a:t>2.</a:t>
          </a:r>
          <a:r>
            <a:rPr lang="ru-RU" sz="2500" dirty="0" smtClean="0"/>
            <a:t> Федеральный закон </a:t>
          </a:r>
          <a:r>
            <a:rPr lang="ru-RU" sz="2500" b="1" dirty="0" smtClean="0"/>
            <a:t>от 4 октября 2014 г. № 283-ФЗ </a:t>
          </a:r>
          <a:br>
            <a:rPr lang="ru-RU" sz="2500" b="1" dirty="0" smtClean="0"/>
          </a:br>
          <a:r>
            <a:rPr lang="ru-RU" sz="2500" dirty="0" smtClean="0"/>
            <a:t>«О внесении изменений в бюджетный кодекс РФ и статью 30 Федерального закона «О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учреждений» (изменение нормативов отчислений по акцизам на нефтепродукты).</a:t>
          </a:r>
          <a:endParaRPr lang="ru-RU" sz="2500" dirty="0"/>
        </a:p>
      </dgm:t>
    </dgm:pt>
    <dgm:pt modelId="{B989B773-8E9C-4259-BBED-A7E28D39E4AB}" type="parTrans" cxnId="{7716FEB7-FA26-4270-A79A-E79785F94F0F}">
      <dgm:prSet/>
      <dgm:spPr/>
      <dgm:t>
        <a:bodyPr/>
        <a:lstStyle/>
        <a:p>
          <a:endParaRPr lang="ru-RU"/>
        </a:p>
      </dgm:t>
    </dgm:pt>
    <dgm:pt modelId="{DA982240-A704-4147-829C-EF1A8432CE15}" type="sibTrans" cxnId="{7716FEB7-FA26-4270-A79A-E79785F94F0F}">
      <dgm:prSet/>
      <dgm:spPr/>
      <dgm:t>
        <a:bodyPr/>
        <a:lstStyle/>
        <a:p>
          <a:endParaRPr lang="ru-RU"/>
        </a:p>
      </dgm:t>
    </dgm:pt>
    <dgm:pt modelId="{B6FEEF2C-4979-46F1-97F9-849D14AD91DE}" type="pres">
      <dgm:prSet presAssocID="{7B860D24-BABD-4306-BBEE-156D134ED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7469B-A23F-4CBC-9B86-3469F75A6179}" type="pres">
      <dgm:prSet presAssocID="{39678FC9-1BAC-4D8D-86B9-82D784F41CF1}" presName="parentText" presStyleLbl="node1" presStyleIdx="0" presStyleCnt="2" custScaleY="497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A34AF-23E6-471E-9E35-FA977D558F69}" type="pres">
      <dgm:prSet presAssocID="{D958108B-20F2-4E55-BFE6-E0BB08C19936}" presName="spacer" presStyleCnt="0"/>
      <dgm:spPr/>
    </dgm:pt>
    <dgm:pt modelId="{05A05EBE-5D9D-4670-A806-6BE74D800568}" type="pres">
      <dgm:prSet presAssocID="{6EA38718-E3A2-4032-9065-837AD7571EE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C882C4-9A63-4501-9A27-316876101941}" type="presOf" srcId="{6EA38718-E3A2-4032-9065-837AD7571EE6}" destId="{05A05EBE-5D9D-4670-A806-6BE74D800568}" srcOrd="0" destOrd="0" presId="urn:microsoft.com/office/officeart/2005/8/layout/vList2"/>
    <dgm:cxn modelId="{4E3D00B9-F04B-44F9-9A7F-7F789EFEF61E}" type="presOf" srcId="{7B860D24-BABD-4306-BBEE-156D134ED5BE}" destId="{B6FEEF2C-4979-46F1-97F9-849D14AD91DE}" srcOrd="0" destOrd="0" presId="urn:microsoft.com/office/officeart/2005/8/layout/vList2"/>
    <dgm:cxn modelId="{7626A2AF-6E09-438A-A9F0-1609CB1372F6}" srcId="{7B860D24-BABD-4306-BBEE-156D134ED5BE}" destId="{39678FC9-1BAC-4D8D-86B9-82D784F41CF1}" srcOrd="0" destOrd="0" parTransId="{08D55A0B-FADB-49C5-BF4D-34944F409831}" sibTransId="{D958108B-20F2-4E55-BFE6-E0BB08C19936}"/>
    <dgm:cxn modelId="{7716FEB7-FA26-4270-A79A-E79785F94F0F}" srcId="{7B860D24-BABD-4306-BBEE-156D134ED5BE}" destId="{6EA38718-E3A2-4032-9065-837AD7571EE6}" srcOrd="1" destOrd="0" parTransId="{B989B773-8E9C-4259-BBED-A7E28D39E4AB}" sibTransId="{DA982240-A704-4147-829C-EF1A8432CE15}"/>
    <dgm:cxn modelId="{EEA696EB-7D8F-404D-AF5E-2BBED2FA97B6}" type="presOf" srcId="{39678FC9-1BAC-4D8D-86B9-82D784F41CF1}" destId="{E457469B-A23F-4CBC-9B86-3469F75A6179}" srcOrd="0" destOrd="0" presId="urn:microsoft.com/office/officeart/2005/8/layout/vList2"/>
    <dgm:cxn modelId="{0FF63DCA-9366-476D-8C2D-93A37EE1A4E0}" type="presParOf" srcId="{B6FEEF2C-4979-46F1-97F9-849D14AD91DE}" destId="{E457469B-A23F-4CBC-9B86-3469F75A6179}" srcOrd="0" destOrd="0" presId="urn:microsoft.com/office/officeart/2005/8/layout/vList2"/>
    <dgm:cxn modelId="{CD4D316F-72A6-4662-BF30-14DADC214545}" type="presParOf" srcId="{B6FEEF2C-4979-46F1-97F9-849D14AD91DE}" destId="{82BA34AF-23E6-471E-9E35-FA977D558F69}" srcOrd="1" destOrd="0" presId="urn:microsoft.com/office/officeart/2005/8/layout/vList2"/>
    <dgm:cxn modelId="{4C755562-171C-4B79-8E97-FEB93C24779C}" type="presParOf" srcId="{B6FEEF2C-4979-46F1-97F9-849D14AD91DE}" destId="{05A05EBE-5D9D-4670-A806-6BE74D80056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860D24-BABD-4306-BBEE-156D134ED5BE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6EA38718-E3A2-4032-9065-837AD7571EE6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endParaRPr lang="ru-RU" dirty="0"/>
        </a:p>
      </dgm:t>
    </dgm:pt>
    <dgm:pt modelId="{B989B773-8E9C-4259-BBED-A7E28D39E4AB}" type="parTrans" cxnId="{7716FEB7-FA26-4270-A79A-E79785F94F0F}">
      <dgm:prSet/>
      <dgm:spPr/>
      <dgm:t>
        <a:bodyPr/>
        <a:lstStyle/>
        <a:p>
          <a:endParaRPr lang="ru-RU"/>
        </a:p>
      </dgm:t>
    </dgm:pt>
    <dgm:pt modelId="{DA982240-A704-4147-829C-EF1A8432CE15}" type="sibTrans" cxnId="{7716FEB7-FA26-4270-A79A-E79785F94F0F}">
      <dgm:prSet/>
      <dgm:spPr/>
      <dgm:t>
        <a:bodyPr/>
        <a:lstStyle/>
        <a:p>
          <a:endParaRPr lang="ru-RU"/>
        </a:p>
      </dgm:t>
    </dgm:pt>
    <dgm:pt modelId="{B6FEEF2C-4979-46F1-97F9-849D14AD91DE}" type="pres">
      <dgm:prSet presAssocID="{7B860D24-BABD-4306-BBEE-156D134ED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A05EBE-5D9D-4670-A806-6BE74D800568}" type="pres">
      <dgm:prSet presAssocID="{6EA38718-E3A2-4032-9065-837AD7571EE6}" presName="parentText" presStyleLbl="node1" presStyleIdx="0" presStyleCnt="1" custScaleY="432603" custLinFactNeighborX="1204" custLinFactNeighborY="-32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C17626-6707-4DFC-8F2B-A977EDCA7277}" type="presOf" srcId="{7B860D24-BABD-4306-BBEE-156D134ED5BE}" destId="{B6FEEF2C-4979-46F1-97F9-849D14AD91DE}" srcOrd="0" destOrd="0" presId="urn:microsoft.com/office/officeart/2005/8/layout/vList2"/>
    <dgm:cxn modelId="{1FF521FB-F3FC-477E-91DF-8A7D7B23AAC6}" type="presOf" srcId="{6EA38718-E3A2-4032-9065-837AD7571EE6}" destId="{05A05EBE-5D9D-4670-A806-6BE74D800568}" srcOrd="0" destOrd="0" presId="urn:microsoft.com/office/officeart/2005/8/layout/vList2"/>
    <dgm:cxn modelId="{7716FEB7-FA26-4270-A79A-E79785F94F0F}" srcId="{7B860D24-BABD-4306-BBEE-156D134ED5BE}" destId="{6EA38718-E3A2-4032-9065-837AD7571EE6}" srcOrd="0" destOrd="0" parTransId="{B989B773-8E9C-4259-BBED-A7E28D39E4AB}" sibTransId="{DA982240-A704-4147-829C-EF1A8432CE15}"/>
    <dgm:cxn modelId="{16994349-7B2E-4A09-8AF0-68C6A5E30526}" type="presParOf" srcId="{B6FEEF2C-4979-46F1-97F9-849D14AD91DE}" destId="{05A05EBE-5D9D-4670-A806-6BE74D80056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860D24-BABD-4306-BBEE-156D134ED5BE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8AE60BB-CCE4-497F-826A-8BA9F74AD97E}">
      <dgm:prSet custT="1"/>
      <dgm:spPr/>
      <dgm:t>
        <a:bodyPr/>
        <a:lstStyle/>
        <a:p>
          <a:pPr rtl="0"/>
          <a:r>
            <a:rPr lang="ru-RU" sz="2500" b="1" dirty="0" smtClean="0"/>
            <a:t>4.</a:t>
          </a:r>
          <a:r>
            <a:rPr lang="ru-RU" sz="2500" dirty="0" smtClean="0"/>
            <a:t> Федеральный закон </a:t>
          </a:r>
          <a:r>
            <a:rPr lang="ru-RU" sz="2500" b="1" dirty="0" smtClean="0"/>
            <a:t>от 4 октября 2014 г. № 284-ФЗ</a:t>
          </a:r>
          <a:r>
            <a:rPr lang="ru-RU" sz="2500" dirty="0" smtClean="0"/>
            <a:t> </a:t>
          </a:r>
          <a:br>
            <a:rPr lang="ru-RU" sz="2500" dirty="0" smtClean="0"/>
          </a:br>
          <a:r>
            <a:rPr lang="ru-RU" sz="2500" dirty="0" smtClean="0"/>
            <a:t>«О внесении изменений в статьи 12 и 85 части первой и часть вторую Налогового кодекса РФ и признании утратившим силу Закона РФ «О налогах на имущество физических лиц»</a:t>
          </a:r>
          <a:endParaRPr lang="ru-RU" sz="2500" dirty="0"/>
        </a:p>
      </dgm:t>
    </dgm:pt>
    <dgm:pt modelId="{7E353FCE-965C-4F55-8559-BD4868E2397C}" type="sibTrans" cxnId="{4AB2E0D2-7531-4CBE-ACAD-A35C9352B6B1}">
      <dgm:prSet/>
      <dgm:spPr/>
      <dgm:t>
        <a:bodyPr/>
        <a:lstStyle/>
        <a:p>
          <a:endParaRPr lang="ru-RU"/>
        </a:p>
      </dgm:t>
    </dgm:pt>
    <dgm:pt modelId="{433E3782-F342-4388-8C83-CF10D15BB25E}" type="parTrans" cxnId="{4AB2E0D2-7531-4CBE-ACAD-A35C9352B6B1}">
      <dgm:prSet/>
      <dgm:spPr/>
      <dgm:t>
        <a:bodyPr/>
        <a:lstStyle/>
        <a:p>
          <a:endParaRPr lang="ru-RU"/>
        </a:p>
      </dgm:t>
    </dgm:pt>
    <dgm:pt modelId="{B3A51916-4547-4F8D-9EA6-EAF2A78FFBDB}">
      <dgm:prSet custT="1"/>
      <dgm:spPr/>
      <dgm:t>
        <a:bodyPr/>
        <a:lstStyle/>
        <a:p>
          <a:pPr rtl="0"/>
          <a:r>
            <a:rPr lang="ru-RU" sz="2500" b="1" dirty="0" smtClean="0"/>
            <a:t>3.</a:t>
          </a:r>
          <a:r>
            <a:rPr lang="ru-RU" sz="2500" dirty="0" smtClean="0"/>
            <a:t> Проект решения Земского Собрания «О внесении изменений в Положение о бюджетном процессе в Пермском муниципальном районе, утвержденное решением Земского Собрания от 26.09.2013 № 376»(исключение норматива отчислений по ЕНВД в бюджеты поселений)</a:t>
          </a:r>
          <a:endParaRPr lang="ru-RU" sz="2500" dirty="0"/>
        </a:p>
      </dgm:t>
    </dgm:pt>
    <dgm:pt modelId="{D42C0F90-702A-498C-A714-67E7A126ACD5}" type="parTrans" cxnId="{00579478-F09A-42FB-B367-FE0D2D4B0CF9}">
      <dgm:prSet/>
      <dgm:spPr/>
      <dgm:t>
        <a:bodyPr/>
        <a:lstStyle/>
        <a:p>
          <a:endParaRPr lang="ru-RU"/>
        </a:p>
      </dgm:t>
    </dgm:pt>
    <dgm:pt modelId="{811B0BE6-4046-478E-9EAC-37B5AC1CEE75}" type="sibTrans" cxnId="{00579478-F09A-42FB-B367-FE0D2D4B0CF9}">
      <dgm:prSet/>
      <dgm:spPr/>
      <dgm:t>
        <a:bodyPr/>
        <a:lstStyle/>
        <a:p>
          <a:endParaRPr lang="ru-RU"/>
        </a:p>
      </dgm:t>
    </dgm:pt>
    <dgm:pt modelId="{B6FEEF2C-4979-46F1-97F9-849D14AD91DE}" type="pres">
      <dgm:prSet presAssocID="{7B860D24-BABD-4306-BBEE-156D134ED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767A71-B965-4975-BF73-D35A1FB53566}" type="pres">
      <dgm:prSet presAssocID="{A8AE60BB-CCE4-497F-826A-8BA9F74AD97E}" presName="parentText" presStyleLbl="node1" presStyleIdx="0" presStyleCnt="2" custScaleY="107473" custLinFactY="100000" custLinFactNeighborX="840" custLinFactNeighborY="1461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88409-3F65-4BFB-A40F-23B1E779140E}" type="pres">
      <dgm:prSet presAssocID="{7E353FCE-965C-4F55-8559-BD4868E2397C}" presName="spacer" presStyleCnt="0"/>
      <dgm:spPr/>
    </dgm:pt>
    <dgm:pt modelId="{30EB85F2-32EC-4A17-8FB2-E77295573665}" type="pres">
      <dgm:prSet presAssocID="{B3A51916-4547-4F8D-9EA6-EAF2A78FFBDB}" presName="parentText" presStyleLbl="node1" presStyleIdx="1" presStyleCnt="2" custScaleY="107473" custLinFactY="-146837" custLinFactNeighborX="1681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10B3F7-DD53-4EDD-BC5A-42C3B5F0D7BC}" type="presOf" srcId="{A8AE60BB-CCE4-497F-826A-8BA9F74AD97E}" destId="{C0767A71-B965-4975-BF73-D35A1FB53566}" srcOrd="0" destOrd="0" presId="urn:microsoft.com/office/officeart/2005/8/layout/vList2"/>
    <dgm:cxn modelId="{B1E3BC3E-CD8E-422F-80BC-ACB752AEC1EF}" type="presOf" srcId="{B3A51916-4547-4F8D-9EA6-EAF2A78FFBDB}" destId="{30EB85F2-32EC-4A17-8FB2-E77295573665}" srcOrd="0" destOrd="0" presId="urn:microsoft.com/office/officeart/2005/8/layout/vList2"/>
    <dgm:cxn modelId="{4AB2E0D2-7531-4CBE-ACAD-A35C9352B6B1}" srcId="{7B860D24-BABD-4306-BBEE-156D134ED5BE}" destId="{A8AE60BB-CCE4-497F-826A-8BA9F74AD97E}" srcOrd="0" destOrd="0" parTransId="{433E3782-F342-4388-8C83-CF10D15BB25E}" sibTransId="{7E353FCE-965C-4F55-8559-BD4868E2397C}"/>
    <dgm:cxn modelId="{00579478-F09A-42FB-B367-FE0D2D4B0CF9}" srcId="{7B860D24-BABD-4306-BBEE-156D134ED5BE}" destId="{B3A51916-4547-4F8D-9EA6-EAF2A78FFBDB}" srcOrd="1" destOrd="0" parTransId="{D42C0F90-702A-498C-A714-67E7A126ACD5}" sibTransId="{811B0BE6-4046-478E-9EAC-37B5AC1CEE75}"/>
    <dgm:cxn modelId="{D8C6BAB7-DC0D-4F31-A142-F93D66572552}" type="presOf" srcId="{7B860D24-BABD-4306-BBEE-156D134ED5BE}" destId="{B6FEEF2C-4979-46F1-97F9-849D14AD91DE}" srcOrd="0" destOrd="0" presId="urn:microsoft.com/office/officeart/2005/8/layout/vList2"/>
    <dgm:cxn modelId="{86C298C2-5B5F-4A8C-A4EC-7454EF0CBF1F}" type="presParOf" srcId="{B6FEEF2C-4979-46F1-97F9-849D14AD91DE}" destId="{C0767A71-B965-4975-BF73-D35A1FB53566}" srcOrd="0" destOrd="0" presId="urn:microsoft.com/office/officeart/2005/8/layout/vList2"/>
    <dgm:cxn modelId="{C1DD8D4B-DC05-4C87-80C2-CA21DF4F410D}" type="presParOf" srcId="{B6FEEF2C-4979-46F1-97F9-849D14AD91DE}" destId="{BA288409-3F65-4BFB-A40F-23B1E779140E}" srcOrd="1" destOrd="0" presId="urn:microsoft.com/office/officeart/2005/8/layout/vList2"/>
    <dgm:cxn modelId="{49A16968-02C9-47C4-89C3-7352F4AB4F4A}" type="presParOf" srcId="{B6FEEF2C-4979-46F1-97F9-849D14AD91DE}" destId="{30EB85F2-32EC-4A17-8FB2-E772955736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860D24-BABD-4306-BBEE-156D134ED5BE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6FEEF2C-4979-46F1-97F9-849D14AD91DE}" type="pres">
      <dgm:prSet presAssocID="{7B860D24-BABD-4306-BBEE-156D134ED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97061DB1-0296-4534-A859-2B5B7A4894E1}" type="presOf" srcId="{7B860D24-BABD-4306-BBEE-156D134ED5BE}" destId="{B6FEEF2C-4979-46F1-97F9-849D14AD91D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7469B-A23F-4CBC-9B86-3469F75A6179}">
      <dsp:nvSpPr>
        <dsp:cNvPr id="0" name=""/>
        <dsp:cNvSpPr/>
      </dsp:nvSpPr>
      <dsp:spPr>
        <a:xfrm>
          <a:off x="0" y="351403"/>
          <a:ext cx="8928992" cy="1570496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1.</a:t>
          </a:r>
          <a:r>
            <a:rPr lang="ru-RU" sz="2300" kern="1200" dirty="0" smtClean="0"/>
            <a:t> </a:t>
          </a:r>
          <a:r>
            <a:rPr lang="ru-RU" sz="2500" kern="1200" dirty="0" smtClean="0"/>
            <a:t>Проект Федерального закона № 605370-6 «О внесении изменений в Налоговый кодекс РФ и иные законодательные акты РФ» внесен в ГД 18 сентября 2014 г. (изменение ставок по акцизам на нефтепродукты).</a:t>
          </a:r>
          <a:endParaRPr lang="ru-RU" sz="2500" kern="1200" dirty="0"/>
        </a:p>
      </dsp:txBody>
      <dsp:txXfrm>
        <a:off x="76665" y="428068"/>
        <a:ext cx="8775662" cy="1417166"/>
      </dsp:txXfrm>
    </dsp:sp>
    <dsp:sp modelId="{05A05EBE-5D9D-4670-A806-6BE74D800568}">
      <dsp:nvSpPr>
        <dsp:cNvPr id="0" name=""/>
        <dsp:cNvSpPr/>
      </dsp:nvSpPr>
      <dsp:spPr>
        <a:xfrm>
          <a:off x="0" y="2106220"/>
          <a:ext cx="8928992" cy="31590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2.</a:t>
          </a:r>
          <a:r>
            <a:rPr lang="ru-RU" sz="2500" kern="1200" dirty="0" smtClean="0"/>
            <a:t> Федеральный закон </a:t>
          </a:r>
          <a:r>
            <a:rPr lang="ru-RU" sz="2500" b="1" kern="1200" dirty="0" smtClean="0"/>
            <a:t>от 4 октября 2014 г. № 283-ФЗ </a:t>
          </a:r>
          <a:br>
            <a:rPr lang="ru-RU" sz="2500" b="1" kern="1200" dirty="0" smtClean="0"/>
          </a:br>
          <a:r>
            <a:rPr lang="ru-RU" sz="2500" kern="1200" dirty="0" smtClean="0"/>
            <a:t>«О внесении изменений в бюджетный кодекс РФ и статью 30 Федерального закона «О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учреждений» (изменение нормативов отчислений по акцизам на нефтепродукты).</a:t>
          </a:r>
          <a:endParaRPr lang="ru-RU" sz="2500" kern="1200" dirty="0"/>
        </a:p>
      </dsp:txBody>
      <dsp:txXfrm>
        <a:off x="154210" y="2260430"/>
        <a:ext cx="8620572" cy="2850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05EBE-5D9D-4670-A806-6BE74D800568}">
      <dsp:nvSpPr>
        <dsp:cNvPr id="0" name=""/>
        <dsp:cNvSpPr/>
      </dsp:nvSpPr>
      <dsp:spPr>
        <a:xfrm>
          <a:off x="0" y="28675"/>
          <a:ext cx="8568952" cy="5263913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256963" y="285638"/>
        <a:ext cx="8055026" cy="47499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0.16102</cdr:x>
      <cdr:y>0.28358</cdr:y>
    </cdr:from>
    <cdr:to>
      <cdr:x>0.2556</cdr:x>
      <cdr:y>0.3469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368152" y="1368152"/>
          <a:ext cx="803641" cy="305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002060"/>
              </a:solidFill>
            </a:rPr>
            <a:t>13,0%</a:t>
          </a:r>
          <a:endParaRPr lang="ru-RU" sz="16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0.33898</cdr:x>
      <cdr:y>0.13433</cdr:y>
    </cdr:from>
    <cdr:to>
      <cdr:x>0.44068</cdr:x>
      <cdr:y>0.37053</cdr:y>
    </cdr:to>
    <cdr:sp macro="" textlink="">
      <cdr:nvSpPr>
        <cdr:cNvPr id="11" name="Прямая со стрелкой 10"/>
        <cdr:cNvSpPr/>
      </cdr:nvSpPr>
      <cdr:spPr bwMode="auto">
        <a:xfrm xmlns:a="http://schemas.openxmlformats.org/drawingml/2006/main" flipV="1">
          <a:off x="2880320" y="648072"/>
          <a:ext cx="864096" cy="1139556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0.35593</cdr:x>
      <cdr:y>0.26866</cdr:y>
    </cdr:from>
    <cdr:to>
      <cdr:x>0.45051</cdr:x>
      <cdr:y>0.33198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3024336" y="1296144"/>
          <a:ext cx="803641" cy="3054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002060"/>
              </a:solidFill>
            </a:rPr>
            <a:t>5,9%</a:t>
          </a:r>
          <a:endParaRPr lang="ru-RU" sz="16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0.04238</cdr:x>
      <cdr:y>0.13433</cdr:y>
    </cdr:from>
    <cdr:to>
      <cdr:x>0.44068</cdr:x>
      <cdr:y>0.61194</cdr:y>
    </cdr:to>
    <cdr:cxnSp macro="">
      <cdr:nvCxnSpPr>
        <cdr:cNvPr id="3" name="Прямая со стрелкой 2"/>
        <cdr:cNvCxnSpPr/>
      </cdr:nvCxnSpPr>
      <cdr:spPr bwMode="auto">
        <a:xfrm xmlns:a="http://schemas.openxmlformats.org/drawingml/2006/main" flipV="1">
          <a:off x="360114" y="648072"/>
          <a:ext cx="3384302" cy="2304256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sq" cmpd="sng" algn="ctr">
          <a:solidFill>
            <a:schemeClr val="tx1"/>
          </a:solidFill>
          <a:prstDash val="solid"/>
          <a:round/>
          <a:headEnd type="none" w="sm" len="sm"/>
          <a:tailEnd type="arrow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0.17797</cdr:x>
      <cdr:y>0.17568</cdr:y>
    </cdr:from>
    <cdr:to>
      <cdr:x>0.30508</cdr:x>
      <cdr:y>0.22973</cdr:y>
    </cdr:to>
    <cdr:sp macro="" textlink="">
      <cdr:nvSpPr>
        <cdr:cNvPr id="4" name="Прямая со стрелкой 3"/>
        <cdr:cNvSpPr/>
      </cdr:nvSpPr>
      <cdr:spPr bwMode="auto">
        <a:xfrm xmlns:a="http://schemas.openxmlformats.org/drawingml/2006/main" flipV="1">
          <a:off x="1512168" y="936103"/>
          <a:ext cx="1080120" cy="288061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0.42373</cdr:x>
      <cdr:y>0.12162</cdr:y>
    </cdr:from>
    <cdr:to>
      <cdr:x>0.55085</cdr:x>
      <cdr:y>0.17567</cdr:y>
    </cdr:to>
    <cdr:sp macro="" textlink="">
      <cdr:nvSpPr>
        <cdr:cNvPr id="6" name="Прямая со стрелкой 5"/>
        <cdr:cNvSpPr/>
      </cdr:nvSpPr>
      <cdr:spPr bwMode="auto">
        <a:xfrm xmlns:a="http://schemas.openxmlformats.org/drawingml/2006/main" flipV="1">
          <a:off x="3600400" y="648071"/>
          <a:ext cx="1080120" cy="287989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0.66949</cdr:x>
      <cdr:y>0.06757</cdr:y>
    </cdr:from>
    <cdr:to>
      <cdr:x>0.78814</cdr:x>
      <cdr:y>0.12162</cdr:y>
    </cdr:to>
    <cdr:sp macro="" textlink="">
      <cdr:nvSpPr>
        <cdr:cNvPr id="8" name="Прямая со стрелкой 7"/>
        <cdr:cNvSpPr/>
      </cdr:nvSpPr>
      <cdr:spPr bwMode="auto">
        <a:xfrm xmlns:a="http://schemas.openxmlformats.org/drawingml/2006/main" flipV="1">
          <a:off x="5688632" y="360040"/>
          <a:ext cx="1008112" cy="288042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0.19191</cdr:x>
      <cdr:y>0.47021</cdr:y>
    </cdr:from>
    <cdr:to>
      <cdr:x>0.26819</cdr:x>
      <cdr:y>0.53778</cdr:y>
    </cdr:to>
    <cdr:sp macro="" textlink="">
      <cdr:nvSpPr>
        <cdr:cNvPr id="10" name="TextBox 9"/>
        <cdr:cNvSpPr txBox="1"/>
      </cdr:nvSpPr>
      <cdr:spPr>
        <a:xfrm xmlns:a="http://schemas.openxmlformats.org/drawingml/2006/main" rot="19949568">
          <a:off x="1630689" y="2505572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0.19492</cdr:x>
      <cdr:y>0.13514</cdr:y>
    </cdr:from>
    <cdr:to>
      <cdr:x>0.28815</cdr:x>
      <cdr:y>0.20271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656184" y="720080"/>
          <a:ext cx="792170" cy="360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9,6 %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0.42458</cdr:x>
      <cdr:y>0.0981</cdr:y>
    </cdr:from>
    <cdr:to>
      <cdr:x>0.51739</cdr:x>
      <cdr:y>0.1585</cdr:y>
    </cdr:to>
    <cdr:sp macro="" textlink="">
      <cdr:nvSpPr>
        <cdr:cNvPr id="12" name="TextBox 1"/>
        <cdr:cNvSpPr txBox="1"/>
      </cdr:nvSpPr>
      <cdr:spPr>
        <a:xfrm xmlns:a="http://schemas.openxmlformats.org/drawingml/2006/main" rot="164368" flipH="1">
          <a:off x="3607640" y="522718"/>
          <a:ext cx="788601" cy="321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7,4 %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0.66949</cdr:x>
      <cdr:y>0.04054</cdr:y>
    </cdr:from>
    <cdr:to>
      <cdr:x>0.76417</cdr:x>
      <cdr:y>0.10974</cdr:y>
    </cdr:to>
    <cdr:sp macro="" textlink="">
      <cdr:nvSpPr>
        <cdr:cNvPr id="14" name="TextBox 1"/>
        <cdr:cNvSpPr txBox="1"/>
      </cdr:nvSpPr>
      <cdr:spPr>
        <a:xfrm xmlns:a="http://schemas.openxmlformats.org/drawingml/2006/main" flipH="1">
          <a:off x="5688632" y="216024"/>
          <a:ext cx="804491" cy="3687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7,9 %</a:t>
          </a:r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0.7001</cdr:x>
      <cdr:y>0.4259</cdr:y>
    </cdr:from>
    <cdr:to>
      <cdr:x>0.77806</cdr:x>
      <cdr:y>0.47499</cdr:y>
    </cdr:to>
    <cdr:sp macro="" textlink="">
      <cdr:nvSpPr>
        <cdr:cNvPr id="10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9897575">
          <a:off x="5948711" y="2269441"/>
          <a:ext cx="66243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endParaRPr lang="ru-RU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0.19564</cdr:x>
      <cdr:y>0.54155</cdr:y>
    </cdr:from>
    <cdr:to>
      <cdr:x>0.29022</cdr:x>
      <cdr:y>0.60487</cdr:y>
    </cdr:to>
    <cdr:sp macro="" textlink="">
      <cdr:nvSpPr>
        <cdr:cNvPr id="8" name="TextBox 7"/>
        <cdr:cNvSpPr txBox="1"/>
      </cdr:nvSpPr>
      <cdr:spPr>
        <a:xfrm xmlns:a="http://schemas.openxmlformats.org/drawingml/2006/main" rot="20076281">
          <a:off x="1662331" y="2647777"/>
          <a:ext cx="803660" cy="309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0.44307</cdr:x>
      <cdr:y>0.41955</cdr:y>
    </cdr:from>
    <cdr:to>
      <cdr:x>0.53139</cdr:x>
      <cdr:y>0.49221</cdr:y>
    </cdr:to>
    <cdr:sp macro="" textlink="">
      <cdr:nvSpPr>
        <cdr:cNvPr id="15" name="TextBox 14"/>
        <cdr:cNvSpPr txBox="1"/>
      </cdr:nvSpPr>
      <cdr:spPr>
        <a:xfrm xmlns:a="http://schemas.openxmlformats.org/drawingml/2006/main" rot="19745686">
          <a:off x="3764724" y="2235597"/>
          <a:ext cx="750450" cy="387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0.18644</cdr:x>
      <cdr:y>0.25676</cdr:y>
    </cdr:from>
    <cdr:to>
      <cdr:x>0.31356</cdr:x>
      <cdr:y>0.2973</cdr:y>
    </cdr:to>
    <cdr:sp macro="" textlink="">
      <cdr:nvSpPr>
        <cdr:cNvPr id="7" name="Прямая со стрелкой 6"/>
        <cdr:cNvSpPr/>
      </cdr:nvSpPr>
      <cdr:spPr bwMode="auto">
        <a:xfrm xmlns:a="http://schemas.openxmlformats.org/drawingml/2006/main" flipV="1">
          <a:off x="1584176" y="1368152"/>
          <a:ext cx="1080120" cy="216034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0.4322</cdr:x>
      <cdr:y>0.21622</cdr:y>
    </cdr:from>
    <cdr:to>
      <cdr:x>0.5678</cdr:x>
      <cdr:y>0.25676</cdr:y>
    </cdr:to>
    <cdr:sp macro="" textlink="">
      <cdr:nvSpPr>
        <cdr:cNvPr id="11" name="Прямая со стрелкой 10"/>
        <cdr:cNvSpPr/>
      </cdr:nvSpPr>
      <cdr:spPr bwMode="auto">
        <a:xfrm xmlns:a="http://schemas.openxmlformats.org/drawingml/2006/main" flipV="1">
          <a:off x="3672408" y="1152128"/>
          <a:ext cx="1152128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0.68644</cdr:x>
      <cdr:y>0.16216</cdr:y>
    </cdr:from>
    <cdr:to>
      <cdr:x>0.81356</cdr:x>
      <cdr:y>0.21621</cdr:y>
    </cdr:to>
    <cdr:sp macro="" textlink="">
      <cdr:nvSpPr>
        <cdr:cNvPr id="14" name="Прямая со стрелкой 13"/>
        <cdr:cNvSpPr/>
      </cdr:nvSpPr>
      <cdr:spPr bwMode="auto">
        <a:xfrm xmlns:a="http://schemas.openxmlformats.org/drawingml/2006/main" flipV="1">
          <a:off x="5832648" y="864095"/>
          <a:ext cx="1080120" cy="288023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0.1712</cdr:x>
      <cdr:y>0.07825</cdr:y>
    </cdr:from>
    <cdr:to>
      <cdr:x>0.31634</cdr:x>
      <cdr:y>0.20573</cdr:y>
    </cdr:to>
    <cdr:sp macro="" textlink="">
      <cdr:nvSpPr>
        <cdr:cNvPr id="16" name="TextBox 15"/>
        <cdr:cNvSpPr txBox="1"/>
      </cdr:nvSpPr>
      <cdr:spPr>
        <a:xfrm xmlns:a="http://schemas.openxmlformats.org/drawingml/2006/main" rot="19701851">
          <a:off x="1454671" y="416975"/>
          <a:ext cx="1233247" cy="679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0.19492</cdr:x>
      <cdr:y>0.21622</cdr:y>
    </cdr:from>
    <cdr:to>
      <cdr:x>0.30253</cdr:x>
      <cdr:y>0.28368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656184" y="1152128"/>
          <a:ext cx="914356" cy="359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7,8 %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0.44068</cdr:x>
      <cdr:y>0.17568</cdr:y>
    </cdr:from>
    <cdr:to>
      <cdr:x>0.5483</cdr:x>
      <cdr:y>0.25092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744416" y="936104"/>
          <a:ext cx="914441" cy="4009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6,6 %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0.68339</cdr:x>
      <cdr:y>0.46631</cdr:y>
    </cdr:from>
    <cdr:to>
      <cdr:x>0.79101</cdr:x>
      <cdr:y>0.57444</cdr:y>
    </cdr:to>
    <cdr:sp macro="" textlink="">
      <cdr:nvSpPr>
        <cdr:cNvPr id="19" name="TextBox 18"/>
        <cdr:cNvSpPr txBox="1"/>
      </cdr:nvSpPr>
      <cdr:spPr>
        <a:xfrm xmlns:a="http://schemas.openxmlformats.org/drawingml/2006/main" rot="19392539">
          <a:off x="5806734" y="2484797"/>
          <a:ext cx="914400" cy="576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0.68756</cdr:x>
      <cdr:y>0.1398</cdr:y>
    </cdr:from>
    <cdr:to>
      <cdr:x>0.79518</cdr:x>
      <cdr:y>0.20916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5842121" y="744949"/>
          <a:ext cx="914441" cy="369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7,4 %</a:t>
          </a:r>
          <a:endParaRPr lang="ru-RU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0.7001</cdr:x>
      <cdr:y>0.4259</cdr:y>
    </cdr:from>
    <cdr:to>
      <cdr:x>0.77806</cdr:x>
      <cdr:y>0.47499</cdr:y>
    </cdr:to>
    <cdr:sp macro="" textlink="">
      <cdr:nvSpPr>
        <cdr:cNvPr id="10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9897575">
          <a:off x="5948711" y="2269441"/>
          <a:ext cx="66243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endParaRPr lang="ru-RU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0.19564</cdr:x>
      <cdr:y>0.54155</cdr:y>
    </cdr:from>
    <cdr:to>
      <cdr:x>0.29022</cdr:x>
      <cdr:y>0.60487</cdr:y>
    </cdr:to>
    <cdr:sp macro="" textlink="">
      <cdr:nvSpPr>
        <cdr:cNvPr id="8" name="TextBox 7"/>
        <cdr:cNvSpPr txBox="1"/>
      </cdr:nvSpPr>
      <cdr:spPr>
        <a:xfrm xmlns:a="http://schemas.openxmlformats.org/drawingml/2006/main" rot="20076281">
          <a:off x="1662331" y="2647777"/>
          <a:ext cx="803660" cy="309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0.44307</cdr:x>
      <cdr:y>0.41955</cdr:y>
    </cdr:from>
    <cdr:to>
      <cdr:x>0.53139</cdr:x>
      <cdr:y>0.49221</cdr:y>
    </cdr:to>
    <cdr:sp macro="" textlink="">
      <cdr:nvSpPr>
        <cdr:cNvPr id="15" name="TextBox 14"/>
        <cdr:cNvSpPr txBox="1"/>
      </cdr:nvSpPr>
      <cdr:spPr>
        <a:xfrm xmlns:a="http://schemas.openxmlformats.org/drawingml/2006/main" rot="19745686">
          <a:off x="3764724" y="2235597"/>
          <a:ext cx="750450" cy="387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0.33898</cdr:x>
      <cdr:y>0.08108</cdr:y>
    </cdr:from>
    <cdr:to>
      <cdr:x>0.44068</cdr:x>
      <cdr:y>0.31081</cdr:y>
    </cdr:to>
    <cdr:sp macro="" textlink="">
      <cdr:nvSpPr>
        <cdr:cNvPr id="7" name="Прямая со стрелкой 6"/>
        <cdr:cNvSpPr/>
      </cdr:nvSpPr>
      <cdr:spPr bwMode="auto">
        <a:xfrm xmlns:a="http://schemas.openxmlformats.org/drawingml/2006/main" flipV="1">
          <a:off x="2880320" y="432045"/>
          <a:ext cx="864096" cy="1224138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15875" cap="sq" cmpd="sng" algn="ctr">
          <a:solidFill>
            <a:schemeClr val="accent2">
              <a:lumMod val="75000"/>
            </a:schemeClr>
          </a:solidFill>
          <a:prstDash val="solid"/>
          <a:round/>
          <a:headEnd type="none" w="sm" len="sm"/>
          <a:tailEnd type="arrow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0.17714</cdr:x>
      <cdr:y>0.24469</cdr:y>
    </cdr:from>
    <cdr:to>
      <cdr:x>0.2736</cdr:x>
      <cdr:y>0.31226</cdr:y>
    </cdr:to>
    <cdr:sp macro="" textlink="">
      <cdr:nvSpPr>
        <cdr:cNvPr id="9" name="TextBox 8"/>
        <cdr:cNvSpPr txBox="1"/>
      </cdr:nvSpPr>
      <cdr:spPr>
        <a:xfrm xmlns:a="http://schemas.openxmlformats.org/drawingml/2006/main" rot="19127031">
          <a:off x="1505176" y="1303878"/>
          <a:ext cx="81962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0.17797</cdr:x>
      <cdr:y>0.17143</cdr:y>
    </cdr:from>
    <cdr:to>
      <cdr:x>0.27305</cdr:x>
      <cdr:y>0.24286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512201" y="864096"/>
          <a:ext cx="80789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51,6 %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0.13559</cdr:x>
      <cdr:y>0.08571</cdr:y>
    </cdr:from>
    <cdr:to>
      <cdr:x>0.4322</cdr:x>
      <cdr:y>0.34247</cdr:y>
    </cdr:to>
    <cdr:sp macro="" textlink="">
      <cdr:nvSpPr>
        <cdr:cNvPr id="12" name="Прямая со стрелкой 11"/>
        <cdr:cNvSpPr/>
      </cdr:nvSpPr>
      <cdr:spPr bwMode="auto">
        <a:xfrm xmlns:a="http://schemas.openxmlformats.org/drawingml/2006/main" flipV="1">
          <a:off x="1152128" y="432048"/>
          <a:ext cx="2520278" cy="1294214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15875" cap="sq" cmpd="sng" algn="ctr">
          <a:solidFill>
            <a:schemeClr val="bg1">
              <a:lumMod val="25000"/>
            </a:schemeClr>
          </a:solidFill>
          <a:prstDash val="solid"/>
          <a:round/>
          <a:headEnd type="none" w="sm" len="sm"/>
          <a:tailEnd type="arrow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0.29661</cdr:x>
      <cdr:y>0.18571</cdr:y>
    </cdr:from>
    <cdr:to>
      <cdr:x>0.3983</cdr:x>
      <cdr:y>0.24286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2520280" y="936104"/>
          <a:ext cx="8640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43,5 %</a:t>
          </a:r>
          <a:endParaRPr lang="ru-RU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0.7001</cdr:x>
      <cdr:y>0.4259</cdr:y>
    </cdr:from>
    <cdr:to>
      <cdr:x>0.77806</cdr:x>
      <cdr:y>0.47499</cdr:y>
    </cdr:to>
    <cdr:sp macro="" textlink="">
      <cdr:nvSpPr>
        <cdr:cNvPr id="10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9897575">
          <a:off x="5948711" y="2269441"/>
          <a:ext cx="66243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endParaRPr lang="ru-RU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0.19492</cdr:x>
      <cdr:y>0.12162</cdr:y>
    </cdr:from>
    <cdr:to>
      <cdr:x>0.2895</cdr:x>
      <cdr:y>0.21185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656184" y="648072"/>
          <a:ext cx="803641" cy="480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10,8 %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0.44307</cdr:x>
      <cdr:y>0.41955</cdr:y>
    </cdr:from>
    <cdr:to>
      <cdr:x>0.53139</cdr:x>
      <cdr:y>0.49221</cdr:y>
    </cdr:to>
    <cdr:sp macro="" textlink="">
      <cdr:nvSpPr>
        <cdr:cNvPr id="15" name="TextBox 14"/>
        <cdr:cNvSpPr txBox="1"/>
      </cdr:nvSpPr>
      <cdr:spPr>
        <a:xfrm xmlns:a="http://schemas.openxmlformats.org/drawingml/2006/main" rot="19745686">
          <a:off x="3764724" y="2235597"/>
          <a:ext cx="750450" cy="387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0.21186</cdr:x>
      <cdr:y>0.14865</cdr:y>
    </cdr:from>
    <cdr:to>
      <cdr:x>0.30508</cdr:x>
      <cdr:y>0.21622</cdr:y>
    </cdr:to>
    <cdr:sp macro="" textlink="">
      <cdr:nvSpPr>
        <cdr:cNvPr id="7" name="Прямая со стрелкой 6"/>
        <cdr:cNvSpPr/>
      </cdr:nvSpPr>
      <cdr:spPr bwMode="auto">
        <a:xfrm xmlns:a="http://schemas.openxmlformats.org/drawingml/2006/main" flipV="1">
          <a:off x="1800200" y="792088"/>
          <a:ext cx="792088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sm" len="sm"/>
          <a:tailEnd type="arrow"/>
        </a:ln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0.16244</cdr:x>
      <cdr:y>0.47467</cdr:y>
    </cdr:from>
    <cdr:to>
      <cdr:x>0.30888</cdr:x>
      <cdr:y>0.59629</cdr:y>
    </cdr:to>
    <cdr:sp macro="" textlink="">
      <cdr:nvSpPr>
        <cdr:cNvPr id="9" name="TextBox 8"/>
        <cdr:cNvSpPr txBox="1"/>
      </cdr:nvSpPr>
      <cdr:spPr>
        <a:xfrm xmlns:a="http://schemas.openxmlformats.org/drawingml/2006/main" rot="18998195">
          <a:off x="1380280" y="2529337"/>
          <a:ext cx="124423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0.7001</cdr:x>
      <cdr:y>0.4259</cdr:y>
    </cdr:from>
    <cdr:to>
      <cdr:x>0.77806</cdr:x>
      <cdr:y>0.47499</cdr:y>
    </cdr:to>
    <cdr:sp macro="" textlink="">
      <cdr:nvSpPr>
        <cdr:cNvPr id="10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9897575">
          <a:off x="5948711" y="2269441"/>
          <a:ext cx="66243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endParaRPr lang="ru-RU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0.19564</cdr:x>
      <cdr:y>0.54155</cdr:y>
    </cdr:from>
    <cdr:to>
      <cdr:x>0.29022</cdr:x>
      <cdr:y>0.60487</cdr:y>
    </cdr:to>
    <cdr:sp macro="" textlink="">
      <cdr:nvSpPr>
        <cdr:cNvPr id="8" name="TextBox 7"/>
        <cdr:cNvSpPr txBox="1"/>
      </cdr:nvSpPr>
      <cdr:spPr>
        <a:xfrm xmlns:a="http://schemas.openxmlformats.org/drawingml/2006/main" rot="20076281">
          <a:off x="1662331" y="2647777"/>
          <a:ext cx="803660" cy="309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0.44307</cdr:x>
      <cdr:y>0.41955</cdr:y>
    </cdr:from>
    <cdr:to>
      <cdr:x>0.53139</cdr:x>
      <cdr:y>0.49221</cdr:y>
    </cdr:to>
    <cdr:sp macro="" textlink="">
      <cdr:nvSpPr>
        <cdr:cNvPr id="15" name="TextBox 14"/>
        <cdr:cNvSpPr txBox="1"/>
      </cdr:nvSpPr>
      <cdr:spPr>
        <a:xfrm xmlns:a="http://schemas.openxmlformats.org/drawingml/2006/main" rot="19745686">
          <a:off x="3764724" y="2235597"/>
          <a:ext cx="750450" cy="387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0.19492</cdr:x>
      <cdr:y>0.10811</cdr:y>
    </cdr:from>
    <cdr:to>
      <cdr:x>0.28814</cdr:x>
      <cdr:y>0.16216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56184" y="57606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10,9%</a:t>
          </a:r>
          <a:endParaRPr lang="ru-RU" sz="14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0.7001</cdr:x>
      <cdr:y>0.4259</cdr:y>
    </cdr:from>
    <cdr:to>
      <cdr:x>0.77806</cdr:x>
      <cdr:y>0.47499</cdr:y>
    </cdr:to>
    <cdr:sp macro="" textlink="">
      <cdr:nvSpPr>
        <cdr:cNvPr id="10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9897575">
          <a:off x="5948711" y="2269441"/>
          <a:ext cx="66243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endParaRPr lang="ru-RU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0.19564</cdr:x>
      <cdr:y>0.54155</cdr:y>
    </cdr:from>
    <cdr:to>
      <cdr:x>0.29022</cdr:x>
      <cdr:y>0.60487</cdr:y>
    </cdr:to>
    <cdr:sp macro="" textlink="">
      <cdr:nvSpPr>
        <cdr:cNvPr id="8" name="TextBox 7"/>
        <cdr:cNvSpPr txBox="1"/>
      </cdr:nvSpPr>
      <cdr:spPr>
        <a:xfrm xmlns:a="http://schemas.openxmlformats.org/drawingml/2006/main" rot="20076281">
          <a:off x="1662331" y="2647777"/>
          <a:ext cx="803660" cy="309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0.44307</cdr:x>
      <cdr:y>0.41955</cdr:y>
    </cdr:from>
    <cdr:to>
      <cdr:x>0.53139</cdr:x>
      <cdr:y>0.49221</cdr:y>
    </cdr:to>
    <cdr:sp macro="" textlink="">
      <cdr:nvSpPr>
        <cdr:cNvPr id="15" name="TextBox 14"/>
        <cdr:cNvSpPr txBox="1"/>
      </cdr:nvSpPr>
      <cdr:spPr>
        <a:xfrm xmlns:a="http://schemas.openxmlformats.org/drawingml/2006/main" rot="19745686">
          <a:off x="3764724" y="2235597"/>
          <a:ext cx="750450" cy="387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0.22881</cdr:x>
      <cdr:y>0.11268</cdr:y>
    </cdr:from>
    <cdr:to>
      <cdr:x>0.31356</cdr:x>
      <cdr:y>0.16901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44216" y="5760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-7,6%</a:t>
          </a:r>
          <a:endParaRPr lang="ru-RU" sz="1400" b="1" dirty="0">
            <a:solidFill>
              <a:srgbClr val="FF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0.7001</cdr:x>
      <cdr:y>0.4259</cdr:y>
    </cdr:from>
    <cdr:to>
      <cdr:x>0.77806</cdr:x>
      <cdr:y>0.47499</cdr:y>
    </cdr:to>
    <cdr:sp macro="" textlink="">
      <cdr:nvSpPr>
        <cdr:cNvPr id="10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9897575">
          <a:off x="5948711" y="2269441"/>
          <a:ext cx="66243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/>
          <a:endParaRPr lang="ru-RU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0.27129</cdr:x>
      <cdr:y>0.14728</cdr:y>
    </cdr:from>
    <cdr:to>
      <cdr:x>0.38955</cdr:x>
      <cdr:y>0.22282</cdr:y>
    </cdr:to>
    <cdr:sp macro="" textlink="">
      <cdr:nvSpPr>
        <cdr:cNvPr id="13" name="Text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05133" y="720080"/>
          <a:ext cx="1004849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hangingPunct="1"/>
          <a:endParaRPr lang="ru-RU" sz="1800" b="1" dirty="0">
            <a:solidFill>
              <a:schemeClr val="accent4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0.19564</cdr:x>
      <cdr:y>0.54155</cdr:y>
    </cdr:from>
    <cdr:to>
      <cdr:x>0.29022</cdr:x>
      <cdr:y>0.60487</cdr:y>
    </cdr:to>
    <cdr:sp macro="" textlink="">
      <cdr:nvSpPr>
        <cdr:cNvPr id="8" name="TextBox 7"/>
        <cdr:cNvSpPr txBox="1"/>
      </cdr:nvSpPr>
      <cdr:spPr>
        <a:xfrm xmlns:a="http://schemas.openxmlformats.org/drawingml/2006/main" rot="20076281">
          <a:off x="1662331" y="2647777"/>
          <a:ext cx="803660" cy="309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0.18644</cdr:x>
      <cdr:y>0.08451</cdr:y>
    </cdr:from>
    <cdr:to>
      <cdr:x>0.36441</cdr:x>
      <cdr:y>0.22535</cdr:y>
    </cdr:to>
    <cdr:sp macro="" textlink="">
      <cdr:nvSpPr>
        <cdr:cNvPr id="7" name="Прямая со стрелкой 6"/>
        <cdr:cNvSpPr/>
      </cdr:nvSpPr>
      <cdr:spPr bwMode="auto">
        <a:xfrm xmlns:a="http://schemas.openxmlformats.org/drawingml/2006/main">
          <a:off x="1584176" y="432048"/>
          <a:ext cx="1512168" cy="720080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25400" cap="sq" cmpd="sng" algn="ctr">
          <a:solidFill>
            <a:schemeClr val="bg1">
              <a:lumMod val="25000"/>
            </a:schemeClr>
          </a:solidFill>
          <a:prstDash val="solid"/>
          <a:round/>
          <a:headEnd type="none" w="sm" len="sm"/>
          <a:tailEnd type="arrow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0.27119</cdr:x>
      <cdr:y>0.09859</cdr:y>
    </cdr:from>
    <cdr:to>
      <cdr:x>0.37288</cdr:x>
      <cdr:y>0.15493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304256" y="504056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-19,6%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AC57C-812B-4CF2-B8B0-FE27C88E1F0E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95D17-B6A6-424F-B2B5-C490353D1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5562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4C3076-9F5E-46C7-A7A2-0CD7E1067C39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2106CA-E562-487A-877B-94C063F22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9904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2004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819515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706223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70622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463571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2004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7314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73144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73144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81951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847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73144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8195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581525"/>
            <a:ext cx="8064500" cy="86677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Заголовок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495925"/>
            <a:ext cx="8064500" cy="68580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Подзаголовок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1ADC45-BB62-4B34-B9F2-AB621FC5D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39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C6487A-2552-4E92-8F11-F683946C9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2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05588" y="476250"/>
            <a:ext cx="2070100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057900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099CEA-ABA4-4021-8ACB-9EEF765BD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100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80400" cy="8747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5288" y="1557338"/>
            <a:ext cx="40640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0640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FF4EF5-ACD0-4BB2-96B0-CBD816118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8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581525"/>
            <a:ext cx="8064500" cy="86677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Заголовок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495925"/>
            <a:ext cx="8064500" cy="68580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Подзаголовок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1FDDD9B-7C85-409E-ABF5-EA37120AF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748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9697A19-FBBB-4E96-B1E7-90BE400C2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455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584D82-745D-4134-89C1-07D07B7B1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488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288" y="1557338"/>
            <a:ext cx="40640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0640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BCBD321-95C1-4DCE-BD77-1025EC985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20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9EC967-D8C6-439A-B752-C6A1C950F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190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C3BAF09-8EFB-437D-BF64-DEA16A6FE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73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244094-D29E-4F1C-BD9D-52EA1A01C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57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3888B3-E8E4-4763-9901-E76518DAA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9554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287E46-8543-4859-A75D-CC31801CF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7874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A168D65-131E-491D-B602-3043DF41C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9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A981CB-D298-4798-8374-9CD56061E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211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05588" y="476250"/>
            <a:ext cx="2070100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057900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B31400-EBC4-4EA1-8F9B-986CB9F5E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175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80400" cy="8747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5288" y="1557338"/>
            <a:ext cx="40640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0640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BE57C7B-4EC9-4B87-B817-DEFECFBF2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163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06FF99C-A9CE-47AA-AEA6-E19B1B418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76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581525"/>
            <a:ext cx="8064500" cy="86677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Заголовок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495925"/>
            <a:ext cx="8064500" cy="68580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Подзаголовок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E839B7-04C2-40A5-B3D3-40DB275B2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542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EC46443-4826-4358-BF8A-2649D8654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064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49A5FB6-264E-4AC7-8F92-55761970E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3246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288" y="1557338"/>
            <a:ext cx="40640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0640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B76E3A-3212-4D0C-AB66-A0A20788B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06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7B6CBE-0B05-474A-BC01-95DD970AC0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529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0EAF8C-10B1-4923-8ACD-9AE98AD87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403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34CDAA2-4F1F-4199-9700-F143CFE82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406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88535E-50CD-4416-BCCD-F47811BCC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272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CED863-2B89-4B25-9210-A053DFF20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0151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94719A-C457-4071-80B8-4D81983E8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45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7005D05-78BD-4233-AA66-1BB73C1D2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5203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05588" y="476250"/>
            <a:ext cx="2070100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057900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01F5FAF-8DAD-46A4-B8D1-42A1273CB3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662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80400" cy="8747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5288" y="1557338"/>
            <a:ext cx="40640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064000" cy="4824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77E586-DC40-48D6-9672-7351F60E6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9537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B760CF-6D5C-42CF-B37E-E78BB543F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49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288" y="1557338"/>
            <a:ext cx="40640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0640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0E21F82-6726-4B8E-95A9-749D7FDEE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90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A58709-178C-466D-8B46-4CAACF0F0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8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EBEAC65-3676-4562-924C-EEBE3F861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8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DE881A9-DD40-4B56-B3DA-9B4C15CFC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5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65BB51-1AB3-4B28-BF41-489332C6C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60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BD1468-F01B-4A63-9721-4D83B6ADD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3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280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57338"/>
            <a:ext cx="82804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		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9EA8FDC-F381-4827-AC4D-DA2B5722C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280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57338"/>
            <a:ext cx="82804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		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52D380D-53C3-4E98-B80B-33BA39361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  <p:sldLayoutId id="214748405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280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57338"/>
            <a:ext cx="82804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		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1D4337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1F40D35-1EC5-490F-98BB-CC717F3B8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1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557338"/>
            <a:ext cx="8280400" cy="4501118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формирования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бюджетов 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2015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год                              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плановый период 2016 и 2017 годов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6632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68455" y="45811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 Пермского муниципального района по экономическому развитию, начальник ФЭУ Гладких Т. Н.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90325" y="623999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05 ноября 2014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304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059832" y="6381750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BC6B7B09-76C6-4DB0-A94C-ECE841185F99}" type="slidenum">
              <a:rPr lang="ru-RU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350"/>
            <a:ext cx="8856983" cy="1143000"/>
          </a:xfrm>
        </p:spPr>
        <p:txBody>
          <a:bodyPr/>
          <a:lstStyle/>
          <a:p>
            <a:pPr algn="ctr"/>
            <a:r>
              <a:rPr lang="ru-RU" sz="2700" dirty="0" smtClean="0">
                <a:latin typeface="Times New Roman" pitchFamily="18" charset="0"/>
              </a:rPr>
              <a:t>Собственные доходы бюджетов поселений Пермского района на 2014 - 2015 годы, тыс. руб.</a:t>
            </a:r>
          </a:p>
        </p:txBody>
      </p:sp>
      <p:graphicFrame>
        <p:nvGraphicFramePr>
          <p:cNvPr id="4407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191850"/>
              </p:ext>
            </p:extLst>
          </p:nvPr>
        </p:nvGraphicFramePr>
        <p:xfrm>
          <a:off x="107504" y="1340768"/>
          <a:ext cx="8713665" cy="5237945"/>
        </p:xfrm>
        <a:graphic>
          <a:graphicData uri="http://schemas.openxmlformats.org/drawingml/2006/table">
            <a:tbl>
              <a:tblPr/>
              <a:tblGrid>
                <a:gridCol w="2232247"/>
                <a:gridCol w="1016649"/>
                <a:gridCol w="1107578"/>
                <a:gridCol w="1033740"/>
                <a:gridCol w="886063"/>
                <a:gridCol w="812224"/>
                <a:gridCol w="886063"/>
                <a:gridCol w="739101"/>
              </a:tblGrid>
              <a:tr h="5250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2014 года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Отклонение,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первоначального плана</a:t>
                      </a:r>
                      <a:endParaRPr lang="ru-RU" sz="16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уточненного плана</a:t>
                      </a:r>
                      <a:endParaRPr lang="ru-RU" sz="16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11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уточнен-ный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388 109,1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414 295,8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438 755,8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50646,7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113,0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24460,0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105,9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из краевого бюджета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24 164,4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24 164,4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25 615,1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1 450,7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106,0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1450,7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106,0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из районного бюджета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130 313,0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154 311,3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66 232,0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-64 081,0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50,8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-88 079,3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42,9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РФФПП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 выравнивания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37961,0</a:t>
                      </a: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92352,0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37961,0</a:t>
                      </a: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116350,3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39032,0</a:t>
                      </a:r>
                    </a:p>
                    <a:p>
                      <a:pPr marL="0"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27200,0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1071,0</a:t>
                      </a: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-65152,0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102,8</a:t>
                      </a:r>
                    </a:p>
                    <a:p>
                      <a:pPr marL="0" algn="ctr" rtl="0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29,5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1071,0</a:t>
                      </a: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-89150,3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fontAlgn="t">
                        <a:spcBef>
                          <a:spcPts val="600"/>
                        </a:spcBef>
                      </a:pPr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102,8</a:t>
                      </a:r>
                    </a:p>
                    <a:p>
                      <a:pPr marL="0" algn="ctr" fontAlgn="t">
                        <a:spcBef>
                          <a:spcPts val="600"/>
                        </a:spcBef>
                      </a:pPr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23,4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542 586,5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592 771,5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530 602,9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-11 983,6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97,8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-62 168,6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89,5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Доходов без учета средств РВ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450234,5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476421,2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503402,9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53168,4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111,8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26981,7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105,7</a:t>
                      </a:r>
                      <a:endParaRPr lang="ru-RU" sz="16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</a:rPr>
              <a:t>Объем дотаций из бюджета Пермского муниципального района на 2014 - 2015 годы, тыс. руб.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11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450246"/>
              </p:ext>
            </p:extLst>
          </p:nvPr>
        </p:nvGraphicFramePr>
        <p:xfrm>
          <a:off x="179512" y="980728"/>
          <a:ext cx="8784976" cy="577592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800200"/>
                <a:gridCol w="1224136"/>
                <a:gridCol w="1224136"/>
                <a:gridCol w="1152128"/>
                <a:gridCol w="1152128"/>
                <a:gridCol w="1224136"/>
                <a:gridCol w="1008112"/>
              </a:tblGrid>
              <a:tr h="3706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бюджетов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сельских поселений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РФФПП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из резерва выравнивания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дотаций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3250,0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3 000,0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6 283,4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6 579,1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2 387,7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2 268,1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9309,0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11 696,7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2 268,1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2 258,3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2 329,5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2 258,3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2 329,5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6 018,6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6 995,3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15 712,6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21731,2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6 995,3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21 110,8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21 110,8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4 607,9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4 885,6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13 810,1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2 500,0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18 418,0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7 385,6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2 800,7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2 915,1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2 800,7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2 915,1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2 953,4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2 839,5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12 368,5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1 000,0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15 321,9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3 839,5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3 119,6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12 779,3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12 779,3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3 119,6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761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6 200,0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1 455,6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6 347,3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273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1 265,3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1 670,8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2 120,0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3 385,3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1 670,8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11 180,1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8 282,1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23 870,0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14 500,0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35 050,1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22 782,1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2 020,0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2 020,0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37 961,0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39 032,0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116 350,3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27 200,0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154 311,3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66 232,0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5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</a:t>
            </a: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по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налоговым и неналоговым </a:t>
            </a: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доходам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бюджетов поселений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 за 2014-2017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334284116"/>
              </p:ext>
            </p:extLst>
          </p:nvPr>
        </p:nvGraphicFramePr>
        <p:xfrm>
          <a:off x="395536" y="1412776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ctr"/>
            <a:r>
              <a:rPr lang="ru-RU" sz="2700" dirty="0" smtClean="0">
                <a:latin typeface="Times New Roman" pitchFamily="18" charset="0"/>
              </a:rPr>
              <a:t>Налоговые и неналоговые доходы бюджетов поселений Пермского района на 2014 - 2015 годы, тыс. руб.</a:t>
            </a:r>
          </a:p>
        </p:txBody>
      </p:sp>
      <p:graphicFrame>
        <p:nvGraphicFramePr>
          <p:cNvPr id="4407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030745"/>
              </p:ext>
            </p:extLst>
          </p:nvPr>
        </p:nvGraphicFramePr>
        <p:xfrm>
          <a:off x="251520" y="1340768"/>
          <a:ext cx="8713665" cy="5232481"/>
        </p:xfrm>
        <a:graphic>
          <a:graphicData uri="http://schemas.openxmlformats.org/drawingml/2006/table">
            <a:tbl>
              <a:tblPr/>
              <a:tblGrid>
                <a:gridCol w="2808311"/>
                <a:gridCol w="957455"/>
                <a:gridCol w="812224"/>
                <a:gridCol w="886063"/>
                <a:gridCol w="812224"/>
                <a:gridCol w="812224"/>
                <a:gridCol w="886063"/>
                <a:gridCol w="739101"/>
              </a:tblGrid>
              <a:tr h="3974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2014 года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Отклонение,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первоначального плана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уточненного плана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6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уточнен-ный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доходы, в т.ч.: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304 940,8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315 920,4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367 129,5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62 188,7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120,4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51 209,1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116,2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101 350,7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101 650,7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111 079,2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9 728,5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9 428,5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8 320,6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8 320,6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12 621,1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4 300,5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151,7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4 300,5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151,7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14 942,8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15 082,8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 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 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 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 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611,8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649,6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379,2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-232,6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62,0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-270,4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58,4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23 192,1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23 192,1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24 992,6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1 800,5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107,8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1 800,5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107,8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Транспортный налог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46 130,9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50 390,9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51 116,5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4 985,6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110,8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725,6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101,4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109 470,0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115 711,8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165 992,0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56 522,0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151,6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50 280,4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143,5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доходы, в т.ч.: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83</a:t>
                      </a:r>
                      <a:r>
                        <a:rPr lang="ru-RU" sz="1400" b="1" i="1" u="none" strike="noStrike" baseline="0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 168,3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98 375,4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71 626,3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-11 542,0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86,1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-26 749,1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72,8</a:t>
                      </a:r>
                      <a:endParaRPr lang="ru-RU" sz="14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41 281,6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42 326,5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42 601,2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1 319,6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103,2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274,7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100,6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 и нематериальных активов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41 569,7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53 029,4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29 025,0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-12 544,7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69,8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-24 004,4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54,7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1 238,9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3 941,4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949,0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-289,9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-2 992,4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24,1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388 109,1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414 295,8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438 755,8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50 646,7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113,0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24 460,0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105,9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522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496944" cy="100811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</a:rPr>
              <a:t>Прогноз налоговых и неналоговых доходов в разрезе </a:t>
            </a:r>
            <a:r>
              <a:rPr lang="ru-RU" sz="2400" dirty="0">
                <a:latin typeface="Times New Roman" pitchFamily="18" charset="0"/>
              </a:rPr>
              <a:t>сельских поселений </a:t>
            </a:r>
            <a:r>
              <a:rPr lang="ru-RU" sz="2400" dirty="0" smtClean="0">
                <a:latin typeface="Times New Roman" pitchFamily="18" charset="0"/>
              </a:rPr>
              <a:t>на 2014-2015 годы, тыс.руб.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14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457971"/>
              </p:ext>
            </p:extLst>
          </p:nvPr>
        </p:nvGraphicFramePr>
        <p:xfrm>
          <a:off x="251520" y="980728"/>
          <a:ext cx="8784978" cy="57557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656184"/>
                <a:gridCol w="1224136"/>
                <a:gridCol w="1224136"/>
                <a:gridCol w="1296144"/>
                <a:gridCol w="1080120"/>
                <a:gridCol w="720080"/>
                <a:gridCol w="936466"/>
                <a:gridCol w="647712"/>
              </a:tblGrid>
              <a:tr h="2105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бюджетов</a:t>
                      </a:r>
                      <a:r>
                        <a:rPr lang="ru-RU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сельских поселений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2014 года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на 2015 год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Отклонение,</a:t>
                      </a:r>
                      <a:r>
                        <a:rPr lang="ru-RU" sz="11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первоначального плана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1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уточненного плана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0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1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3518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7 193,3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9 179,5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2 106,7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129,3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120,5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101,3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69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16 493,2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16 635,6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16 771,4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278,2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101,7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135,8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33 843,3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39 122,9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48 904,9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15 061,6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144,5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9 782,0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125,0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3 759,7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3 759,7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5 247,4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1 487,7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139,6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1 487,7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139,6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440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43 763,4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45 289,7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61 072,5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17 309,1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139,6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15 782,8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134,8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947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16 999,3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18 206,2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17 827,3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828,0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-378,9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97,9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41 442,4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45 828,5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51 344,8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9 902,4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123,9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5 516,3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112,0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35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22 875,7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25 898,1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26 097,1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3 221,4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114,1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199,0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11 887,0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11 987,0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12 410,6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523,6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104,4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423,6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103,5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4 730,2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6 561,3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6 224,5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1 494,3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131,6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-336,8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94,9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35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56 931,2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61 768,8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57 792,2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861,0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101,5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-3 976,6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93,6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28 973,6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31 374,1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30 743,8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1 770,2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106,1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-630,3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98,0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3518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24 552,1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26 191,9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28 737,1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4 185,0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117,0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2 545,2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109,7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357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35 372,6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35 372,6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26 607,2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-8 765,4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75,2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-8 765,4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75,2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7 952,7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8 062,7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6 868,1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-1 084,6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86,4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-1 194,6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85,2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894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18 334,9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18 385,6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20 215,8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1 880,9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110,3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1 830,2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110,0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31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13 004,5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10 671,7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12 591,1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-413,4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96,8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1 919,4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118,0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351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388 109,1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414 295,8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438 755,8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50 646,7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113,0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24 459,9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5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налога на доходы физических лиц бюджетов поселений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за 2014-2017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944817258"/>
              </p:ext>
            </p:extLst>
          </p:nvPr>
        </p:nvGraphicFramePr>
        <p:xfrm>
          <a:off x="323528" y="1340768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налога на имущество физических лиц бюджетов поселений за 2014-2017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778469370"/>
              </p:ext>
            </p:extLst>
          </p:nvPr>
        </p:nvGraphicFramePr>
        <p:xfrm>
          <a:off x="395536" y="1340768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земельного налога в бюджеты сельских поселений за 2014-2015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691918244"/>
              </p:ext>
            </p:extLst>
          </p:nvPr>
        </p:nvGraphicFramePr>
        <p:xfrm>
          <a:off x="395536" y="1340768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1366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транспортного налога бюджетов поселений за 2014-2015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854051223"/>
              </p:ext>
            </p:extLst>
          </p:nvPr>
        </p:nvGraphicFramePr>
        <p:xfrm>
          <a:off x="395536" y="1340768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88640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доходов от арендной платы за земельные участки сельских поселений за 2014-2015 годы, тыс. руб.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587460612"/>
              </p:ext>
            </p:extLst>
          </p:nvPr>
        </p:nvGraphicFramePr>
        <p:xfrm>
          <a:off x="395536" y="1340768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 стрелкой 6"/>
          <p:cNvCxnSpPr/>
          <p:nvPr/>
        </p:nvCxnSpPr>
        <p:spPr bwMode="auto">
          <a:xfrm flipV="1">
            <a:off x="1979712" y="2060848"/>
            <a:ext cx="1080120" cy="360040"/>
          </a:xfrm>
          <a:prstGeom prst="straightConnector1">
            <a:avLst/>
          </a:prstGeom>
          <a:solidFill>
            <a:schemeClr val="accent1"/>
          </a:solidFill>
          <a:ln w="25400" cap="sq" cmpd="sng" algn="ctr">
            <a:solidFill>
              <a:schemeClr val="bg1">
                <a:lumMod val="2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Изменения нормативной базы: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190423"/>
              </p:ext>
            </p:extLst>
          </p:nvPr>
        </p:nvGraphicFramePr>
        <p:xfrm>
          <a:off x="107504" y="980728"/>
          <a:ext cx="892899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6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доходов от сдачи в аренду имущества бюджетов поселений </a:t>
            </a: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Пермского района за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2014-2017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108128047"/>
              </p:ext>
            </p:extLst>
          </p:nvPr>
        </p:nvGraphicFramePr>
        <p:xfrm>
          <a:off x="395536" y="1556792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 стрелкой 6"/>
          <p:cNvCxnSpPr/>
          <p:nvPr/>
        </p:nvCxnSpPr>
        <p:spPr bwMode="auto">
          <a:xfrm>
            <a:off x="2123728" y="2276872"/>
            <a:ext cx="936104" cy="288032"/>
          </a:xfrm>
          <a:prstGeom prst="straightConnector1">
            <a:avLst/>
          </a:prstGeom>
          <a:solidFill>
            <a:schemeClr val="accent1"/>
          </a:solidFill>
          <a:ln w="25400" cap="sq" cmpd="sng" algn="ctr">
            <a:solidFill>
              <a:schemeClr val="bg1">
                <a:lumMod val="2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DC544BF2-C17A-42B2-B051-AA05DE3D0E50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>
              <a:solidFill>
                <a:srgbClr val="1D433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675" y="188640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Динамика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прогноза поступлений доходов от продажи земельных участков бюджетов поселений </a:t>
            </a:r>
            <a:r>
              <a:rPr kumimoji="1" lang="ru-RU" sz="2400" b="1" kern="0" dirty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Пермского района за </a:t>
            </a:r>
            <a:r>
              <a:rPr kumimoji="1" lang="ru-RU" sz="2400" b="1" kern="0" dirty="0" smtClean="0">
                <a:solidFill>
                  <a:srgbClr val="1D4944"/>
                </a:solidFill>
                <a:latin typeface="Times New Roman" pitchFamily="18" charset="0"/>
                <a:ea typeface="+mj-ea"/>
                <a:cs typeface="+mj-cs"/>
              </a:rPr>
              <a:t>2014-2017 годы, тыс. руб.</a:t>
            </a:r>
            <a:endParaRPr lang="ru-RU" dirty="0">
              <a:latin typeface="+mn-lt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801831232"/>
              </p:ext>
            </p:extLst>
          </p:nvPr>
        </p:nvGraphicFramePr>
        <p:xfrm>
          <a:off x="395536" y="1556792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</a:rPr>
              <a:t>Прогноз доходов от продажи земельных участков в разрезе сельских </a:t>
            </a:r>
            <a:r>
              <a:rPr lang="ru-RU" sz="2400" dirty="0">
                <a:latin typeface="Times New Roman" pitchFamily="18" charset="0"/>
              </a:rPr>
              <a:t>поселений </a:t>
            </a:r>
            <a:r>
              <a:rPr lang="ru-RU" sz="2400" dirty="0" smtClean="0">
                <a:latin typeface="Times New Roman" pitchFamily="18" charset="0"/>
              </a:rPr>
              <a:t>на 2014-2015 годы, тыс.руб.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22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345396"/>
              </p:ext>
            </p:extLst>
          </p:nvPr>
        </p:nvGraphicFramePr>
        <p:xfrm>
          <a:off x="323527" y="980728"/>
          <a:ext cx="8424938" cy="571938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04156"/>
                <a:gridCol w="1847574"/>
                <a:gridCol w="1773671"/>
                <a:gridCol w="1699768"/>
                <a:gridCol w="1699769"/>
              </a:tblGrid>
              <a:tr h="360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бюджетов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сельских поселений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 2014  года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на 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Отклонение, тыс.руб.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Отклонение, %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459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45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2 020,0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-1 220,0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793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-1 050,0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628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459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285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45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6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6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459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6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258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2 550,0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459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2 050,0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013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16 216,5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-13 166,5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4088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64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64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-4 150,0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64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i="1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36 086,5</a:t>
                      </a:r>
                      <a:endParaRPr lang="ru-RU" sz="1400" b="1" i="1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29 025,0</a:t>
                      </a:r>
                      <a:endParaRPr lang="ru-RU" sz="1400" b="1" i="1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-11 061,5</a:t>
                      </a:r>
                      <a:endParaRPr lang="ru-RU" sz="1400" b="1" i="1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  <a:endParaRPr lang="ru-RU" sz="1400" b="1" i="1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360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373616" cy="100806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latin typeface="Times New Roman" pitchFamily="18" charset="0"/>
              </a:rPr>
              <a:t>Формирование </a:t>
            </a:r>
            <a:r>
              <a:rPr lang="ru-RU" sz="2600" b="1" dirty="0">
                <a:latin typeface="Times New Roman" pitchFamily="18" charset="0"/>
              </a:rPr>
              <a:t>расходов </a:t>
            </a:r>
            <a:r>
              <a:rPr lang="ru-RU" sz="2600" b="1" dirty="0" smtClean="0">
                <a:latin typeface="Times New Roman" pitchFamily="18" charset="0"/>
              </a:rPr>
              <a:t>бюджетов поселений                                     Пермского муниципального района на 2015-2017 </a:t>
            </a:r>
            <a:r>
              <a:rPr lang="ru-RU" sz="2600" b="1" dirty="0">
                <a:latin typeface="Times New Roman" pitchFamily="18" charset="0"/>
              </a:rPr>
              <a:t>годы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00808"/>
            <a:ext cx="8075613" cy="46237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ru-RU" sz="3200" dirty="0">
                <a:latin typeface="Times New Roman" pitchFamily="18" charset="0"/>
              </a:rPr>
              <a:t>приоритет – действующие обязательства; 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</a:rPr>
              <a:t>исполнение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указа Президента РФ от 07.05.2012 № 597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</a:rPr>
              <a:t>в части повышения заработной платы работников культуры, физической культуры и спорта</a:t>
            </a:r>
          </a:p>
          <a:p>
            <a:pPr>
              <a:lnSpc>
                <a:spcPct val="90000"/>
              </a:lnSpc>
            </a:pPr>
            <a:r>
              <a:rPr lang="ru-RU" sz="3200" dirty="0" smtClean="0">
                <a:latin typeface="Times New Roman" pitchFamily="18" charset="0"/>
              </a:rPr>
              <a:t>индексация </a:t>
            </a:r>
            <a:r>
              <a:rPr lang="ru-RU" sz="3200" dirty="0">
                <a:latin typeface="Times New Roman" pitchFamily="18" charset="0"/>
              </a:rPr>
              <a:t>расходов на коммунальные услуги, материальные и другие расходы;</a:t>
            </a:r>
          </a:p>
          <a:p>
            <a:pPr>
              <a:lnSpc>
                <a:spcPct val="90000"/>
              </a:lnSpc>
            </a:pPr>
            <a:r>
              <a:rPr lang="ru-RU" sz="3200" dirty="0" smtClean="0">
                <a:latin typeface="Times New Roman" pitchFamily="18" charset="0"/>
              </a:rPr>
              <a:t>соблюдение нормативов формирования расходов на содержание ОМС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расходы на реализацию муниципальных программ, </a:t>
            </a:r>
            <a:r>
              <a:rPr lang="ru-RU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приоритетных муниципальных проектов в рамках приоритетных региональных проектов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79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373616" cy="100806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latin typeface="Times New Roman" pitchFamily="18" charset="0"/>
              </a:rPr>
              <a:t>Формирование </a:t>
            </a:r>
            <a:r>
              <a:rPr lang="ru-RU" sz="2600" b="1" dirty="0">
                <a:latin typeface="Times New Roman" pitchFamily="18" charset="0"/>
              </a:rPr>
              <a:t>расходов </a:t>
            </a:r>
            <a:r>
              <a:rPr lang="ru-RU" sz="2600" b="1" dirty="0" smtClean="0">
                <a:latin typeface="Times New Roman" pitchFamily="18" charset="0"/>
              </a:rPr>
              <a:t>бюджетов поселений                                     Пермского муниципального района на 2015-2017 </a:t>
            </a:r>
            <a:r>
              <a:rPr lang="ru-RU" sz="2600" b="1" dirty="0">
                <a:latin typeface="Times New Roman" pitchFamily="18" charset="0"/>
              </a:rPr>
              <a:t>годы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00808"/>
            <a:ext cx="8075613" cy="46237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Доведение среднемесячной заработной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</a:rPr>
              <a:t>платы работников культуры, физической культуры 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спорта</a:t>
            </a:r>
          </a:p>
          <a:p>
            <a:pPr marL="0" indent="0" algn="ctr">
              <a:lnSpc>
                <a:spcPct val="90000"/>
              </a:lnSpc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2015 год – 21338,4 руб.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2016 год – 25589,4 руб.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2017 год – 33599,0 руб.</a:t>
            </a:r>
            <a:endParaRPr lang="ru-RU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06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25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304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164288" y="6381750"/>
            <a:ext cx="1728192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fld id="{2ACF2D7D-F919-4A80-9D7C-D621C88679E9}" type="slidenum">
              <a:rPr lang="ru-RU" smtClean="0">
                <a:solidFill>
                  <a:srgbClr val="1D4337"/>
                </a:solidFill>
                <a:latin typeface="Times New Roman" pitchFamily="18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dirty="0" smtClean="0">
              <a:solidFill>
                <a:srgbClr val="1D4337"/>
              </a:solidFill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713787" cy="1143000"/>
          </a:xfrm>
        </p:spPr>
        <p:txBody>
          <a:bodyPr/>
          <a:lstStyle/>
          <a:p>
            <a:pPr algn="ctr"/>
            <a:r>
              <a:rPr lang="ru-RU" sz="2800" dirty="0" smtClean="0"/>
              <a:t>Изменение ставок акцизов на нефтепродукты </a:t>
            </a:r>
            <a:endParaRPr lang="ru-RU" sz="2700" dirty="0" smtClean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306499"/>
              </p:ext>
            </p:extLst>
          </p:nvPr>
        </p:nvGraphicFramePr>
        <p:xfrm>
          <a:off x="395288" y="1557338"/>
          <a:ext cx="8208913" cy="3910132"/>
        </p:xfrm>
        <a:graphic>
          <a:graphicData uri="http://schemas.openxmlformats.org/drawingml/2006/table">
            <a:tbl>
              <a:tblPr/>
              <a:tblGrid>
                <a:gridCol w="2313235"/>
                <a:gridCol w="982613"/>
                <a:gridCol w="982613"/>
                <a:gridCol w="982613"/>
                <a:gridCol w="982613"/>
                <a:gridCol w="982613"/>
                <a:gridCol w="982613"/>
              </a:tblGrid>
              <a:tr h="4230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effectLst/>
                          <a:latin typeface="Arial"/>
                        </a:rPr>
                        <a:t>2015 год</a:t>
                      </a:r>
                      <a:endParaRPr lang="ru-RU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effectLst/>
                          <a:latin typeface="Arial"/>
                        </a:rPr>
                        <a:t>2016 год</a:t>
                      </a:r>
                      <a:endParaRPr lang="ru-RU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effectLst/>
                          <a:latin typeface="Arial"/>
                        </a:rPr>
                        <a:t>2017 год</a:t>
                      </a:r>
                      <a:endParaRPr lang="ru-RU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12">
                <a:tc>
                  <a:txBody>
                    <a:bodyPr/>
                    <a:lstStyle/>
                    <a:p>
                      <a:pPr algn="l" fontAlgn="b"/>
                      <a:endParaRPr lang="ru-RU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НК РФ*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проект**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НК РФ*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проект**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проект**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1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 err="1">
                          <a:effectLst/>
                          <a:latin typeface="Arial"/>
                        </a:rPr>
                        <a:t>диз</a:t>
                      </a:r>
                      <a:r>
                        <a:rPr lang="ru-RU" sz="1600" b="0" i="1" u="none" strike="noStrike" dirty="0">
                          <a:effectLst/>
                          <a:latin typeface="Arial"/>
                        </a:rPr>
                        <a:t>. топливо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>
                          <a:effectLst/>
                          <a:latin typeface="Arial"/>
                        </a:rPr>
                        <a:t>не соотв. 3,4,5 классу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3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4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5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5 244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2 300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масла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9 086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6 500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9 577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6 000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5 400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1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effectLst/>
                          <a:latin typeface="Arial"/>
                        </a:rPr>
                        <a:t>бензин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>
                          <a:effectLst/>
                          <a:latin typeface="Arial"/>
                        </a:rPr>
                        <a:t>не соотв. 3,4,5 классу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13 332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7 300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13 332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3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12 879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7 300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12 879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4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10 858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7 300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10 858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6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5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7 750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4 200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9 500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прямог. бензин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13 502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11 300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14 665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effectLst/>
                          <a:latin typeface="Arial"/>
                        </a:rPr>
                        <a:t>10 500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effectLst/>
                          <a:latin typeface="Arial"/>
                        </a:rPr>
                        <a:t>9 </a:t>
                      </a: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906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Нормативы зачисления акцизов на нефтепродукты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190423"/>
              </p:ext>
            </p:extLst>
          </p:nvPr>
        </p:nvGraphicFramePr>
        <p:xfrm>
          <a:off x="251520" y="1268760"/>
          <a:ext cx="85689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6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004988"/>
              </p:ext>
            </p:extLst>
          </p:nvPr>
        </p:nvGraphicFramePr>
        <p:xfrm>
          <a:off x="251520" y="332656"/>
          <a:ext cx="856895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6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Особенности введения налога на имущество физических лиц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190423"/>
              </p:ext>
            </p:extLst>
          </p:nvPr>
        </p:nvGraphicFramePr>
        <p:xfrm>
          <a:off x="251520" y="1268760"/>
          <a:ext cx="85689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 bwMode="auto">
          <a:xfrm>
            <a:off x="467544" y="1628800"/>
            <a:ext cx="8219256" cy="48245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88000" marR="0" lvl="0" indent="-342900" algn="l" defTabSz="914400" rtl="0" eaLnBrk="0" fontAlgn="base" latinLnBrk="0" hangingPunct="0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ru-RU" sz="2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Необходимо принятие закона субъекта об установлении единой даты начала применения на территории Пермского края порядка определения налоговой базы исходя из кадастровой стоимости объектов налогообложения.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ru-RU" sz="260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Нормативные правовые акты представительных органов муниципальных образований о введении с 1 января 2015 года налога на имущество физических лиц должны быть опубликованы не позднее </a:t>
            </a:r>
            <a:r>
              <a:rPr kumimoji="1" lang="ru-RU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декабря 2014 года</a:t>
            </a:r>
            <a:endParaRPr kumimoji="1" lang="ru-RU" sz="26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6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51216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Изменение с 2015 года сроков уплаты налогов с физических лиц в соответствии с Федеральным законом от 2 декабря 2013 г. № 334-ФЗ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32"/>
              </p:ext>
            </p:extLst>
          </p:nvPr>
        </p:nvGraphicFramePr>
        <p:xfrm>
          <a:off x="323528" y="1772816"/>
          <a:ext cx="8496942" cy="46085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832314"/>
                <a:gridCol w="2832314"/>
                <a:gridCol w="2832314"/>
              </a:tblGrid>
              <a:tr h="555636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Налоги</a:t>
                      </a:r>
                      <a:endParaRPr lang="ru-RU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Сроки уплаты </a:t>
                      </a:r>
                      <a:endParaRPr lang="ru-RU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5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 2014 году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в 2015 году</a:t>
                      </a:r>
                    </a:p>
                  </a:txBody>
                  <a:tcPr anchor="ctr"/>
                </a:tc>
              </a:tr>
              <a:tr h="101321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Транспортный налог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 15 ноября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позднее  </a:t>
                      </a:r>
                    </a:p>
                    <a:p>
                      <a:pPr algn="ctr"/>
                      <a:r>
                        <a:rPr lang="ru-RU" sz="2400" dirty="0" smtClean="0"/>
                        <a:t>1 октября</a:t>
                      </a:r>
                      <a:endParaRPr lang="ru-RU" sz="2400" dirty="0"/>
                    </a:p>
                  </a:txBody>
                  <a:tcPr anchor="ctr"/>
                </a:tc>
              </a:tr>
              <a:tr h="101321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Земельный налог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ранее </a:t>
                      </a:r>
                    </a:p>
                    <a:p>
                      <a:pPr algn="ctr"/>
                      <a:r>
                        <a:rPr lang="ru-RU" sz="2400" dirty="0" smtClean="0"/>
                        <a:t>1 ноября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позднее</a:t>
                      </a:r>
                      <a:r>
                        <a:rPr lang="ru-RU" sz="2400" baseline="0" dirty="0" smtClean="0"/>
                        <a:t> </a:t>
                      </a:r>
                    </a:p>
                    <a:p>
                      <a:pPr algn="ctr"/>
                      <a:r>
                        <a:rPr lang="ru-RU" sz="2400" baseline="0" dirty="0" smtClean="0"/>
                        <a:t>1 октября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 anchor="ctr"/>
                </a:tc>
              </a:tr>
              <a:tr h="147080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Налог на имущество физических лиц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позднее </a:t>
                      </a:r>
                    </a:p>
                    <a:p>
                      <a:pPr algn="ctr"/>
                      <a:r>
                        <a:rPr lang="ru-RU" sz="2400" dirty="0" smtClean="0"/>
                        <a:t>1 ноября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позднее </a:t>
                      </a:r>
                    </a:p>
                    <a:p>
                      <a:pPr algn="ctr"/>
                      <a:r>
                        <a:rPr lang="ru-RU" sz="2400" dirty="0" smtClean="0"/>
                        <a:t>1 октября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7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059832" y="6237312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BC6B7B09-76C6-4DB0-A94C-ECE841185F99}" type="slidenum">
              <a:rPr lang="ru-RU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350"/>
            <a:ext cx="8856983" cy="1143000"/>
          </a:xfrm>
        </p:spPr>
        <p:txBody>
          <a:bodyPr/>
          <a:lstStyle/>
          <a:p>
            <a:pPr algn="ctr"/>
            <a:r>
              <a:rPr lang="ru-RU" sz="2700" dirty="0" smtClean="0">
                <a:latin typeface="Times New Roman" pitchFamily="18" charset="0"/>
              </a:rPr>
              <a:t>Собственные доходы бюджета Пермского муниципального района на 2014 - 2015 годы, тыс. руб.</a:t>
            </a:r>
          </a:p>
        </p:txBody>
      </p:sp>
      <p:graphicFrame>
        <p:nvGraphicFramePr>
          <p:cNvPr id="4407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61604"/>
              </p:ext>
            </p:extLst>
          </p:nvPr>
        </p:nvGraphicFramePr>
        <p:xfrm>
          <a:off x="251520" y="1772816"/>
          <a:ext cx="8640959" cy="3871205"/>
        </p:xfrm>
        <a:graphic>
          <a:graphicData uri="http://schemas.openxmlformats.org/drawingml/2006/table">
            <a:tbl>
              <a:tblPr/>
              <a:tblGrid>
                <a:gridCol w="1610894"/>
                <a:gridCol w="1171559"/>
                <a:gridCol w="1391227"/>
                <a:gridCol w="1098337"/>
                <a:gridCol w="951892"/>
                <a:gridCol w="805447"/>
                <a:gridCol w="1025114"/>
                <a:gridCol w="586489"/>
              </a:tblGrid>
              <a:tr h="70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2014 года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800" b="1" i="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плана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800" b="1" i="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плана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уточнен-ный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433 135,3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494 233,2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498 417,1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65 281,8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115,1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4 183,9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100,8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из краевого бюджета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515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888,8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515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888,8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462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381,6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53 507,2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89,6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53 507,2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89,6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949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024,1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1 010 122,0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960 798 ,7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11 774,6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101,2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49 </a:t>
                      </a:r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323,3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95,1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350"/>
            <a:ext cx="8856983" cy="864394"/>
          </a:xfrm>
        </p:spPr>
        <p:txBody>
          <a:bodyPr/>
          <a:lstStyle/>
          <a:p>
            <a:pPr algn="ctr"/>
            <a:r>
              <a:rPr lang="ru-RU" sz="2700" dirty="0" smtClean="0">
                <a:latin typeface="Times New Roman" pitchFamily="18" charset="0"/>
              </a:rPr>
              <a:t>Налоговые и неналоговые доходы бюджета Пермского муниципального района на 2014 - 2015 годы, тыс. руб.</a:t>
            </a:r>
          </a:p>
        </p:txBody>
      </p:sp>
      <p:graphicFrame>
        <p:nvGraphicFramePr>
          <p:cNvPr id="4407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662003"/>
              </p:ext>
            </p:extLst>
          </p:nvPr>
        </p:nvGraphicFramePr>
        <p:xfrm>
          <a:off x="323528" y="1412776"/>
          <a:ext cx="8497642" cy="5206193"/>
        </p:xfrm>
        <a:graphic>
          <a:graphicData uri="http://schemas.openxmlformats.org/drawingml/2006/table">
            <a:tbl>
              <a:tblPr/>
              <a:tblGrid>
                <a:gridCol w="2664296"/>
                <a:gridCol w="936104"/>
                <a:gridCol w="864096"/>
                <a:gridCol w="864096"/>
                <a:gridCol w="792088"/>
                <a:gridCol w="720080"/>
                <a:gridCol w="936104"/>
                <a:gridCol w="720778"/>
              </a:tblGrid>
              <a:tr h="55816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2014 года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Отклонение,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первоначального плана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уточненного плана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уточнен-ный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в т.ч.: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364 680,8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384 534,3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415 969,8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51 289,0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114,1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31 435,5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108,2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274 506,1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287 852,6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303 389,0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28 882,9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110,5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15 536,4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105,4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8 201,2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8 201,2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5 214,1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-2 987,1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63,6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-2 987,1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63,6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24 508,3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27 472,7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45 413,4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20 905,1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185,3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17 940,7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165,3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патентной системы 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260,0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260,0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509,9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249,9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196,1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249,9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196,1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Транспортный налог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49 317,5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52 038,4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51 116,5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1 799,0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103,6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-921,9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98,2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7 887,7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8 709,4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10 326,9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2 439,2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130,9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1 617,5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118,6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в т.ч.: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68 454,5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109 698,8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82 447,3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13 992,8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120,4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-27 251,6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75,2</a:t>
                      </a:r>
                      <a:endParaRPr lang="ru-RU" sz="1200" b="1" i="1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32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522,1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32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297,1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33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755,2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233,1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103,8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458,1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104,5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 и нематериальных активов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16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56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313,1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29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000,6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12 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800,6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179,0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27 312,5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51,5</a:t>
                      </a:r>
                      <a:endParaRPr lang="ru-RU" sz="1200" b="0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 налоговые и неналоговые доходы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19 732,4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21 088,7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19 691,6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-40,8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1D4337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-1 397,1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93,4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433 135,3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494 233,2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498 417,1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65 281,8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115,1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4 183,9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100,8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73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'Эскалатор'">
  <a:themeElements>
    <a:clrScheme name="Шаблон оформления 'Эскалатор' 1">
      <a:dk1>
        <a:srgbClr val="1D4337"/>
      </a:dk1>
      <a:lt1>
        <a:srgbClr val="DDFFDD"/>
      </a:lt1>
      <a:dk2>
        <a:srgbClr val="1D4944"/>
      </a:dk2>
      <a:lt2>
        <a:srgbClr val="220011"/>
      </a:lt2>
      <a:accent1>
        <a:srgbClr val="71AD49"/>
      </a:accent1>
      <a:accent2>
        <a:srgbClr val="15692B"/>
      </a:accent2>
      <a:accent3>
        <a:srgbClr val="EBFFEB"/>
      </a:accent3>
      <a:accent4>
        <a:srgbClr val="17382D"/>
      </a:accent4>
      <a:accent5>
        <a:srgbClr val="BBD3B1"/>
      </a:accent5>
      <a:accent6>
        <a:srgbClr val="125E26"/>
      </a:accent6>
      <a:hlink>
        <a:srgbClr val="7A8E32"/>
      </a:hlink>
      <a:folHlink>
        <a:srgbClr val="DFE34F"/>
      </a:folHlink>
    </a:clrScheme>
    <a:fontScheme name="Шаблон оформления 'Эскалатор'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аблон оформления 'Эскалатор' 1">
        <a:dk1>
          <a:srgbClr val="1D4337"/>
        </a:dk1>
        <a:lt1>
          <a:srgbClr val="DDFFDD"/>
        </a:lt1>
        <a:dk2>
          <a:srgbClr val="1D4944"/>
        </a:dk2>
        <a:lt2>
          <a:srgbClr val="220011"/>
        </a:lt2>
        <a:accent1>
          <a:srgbClr val="71AD49"/>
        </a:accent1>
        <a:accent2>
          <a:srgbClr val="15692B"/>
        </a:accent2>
        <a:accent3>
          <a:srgbClr val="EBFFEB"/>
        </a:accent3>
        <a:accent4>
          <a:srgbClr val="17382D"/>
        </a:accent4>
        <a:accent5>
          <a:srgbClr val="BBD3B1"/>
        </a:accent5>
        <a:accent6>
          <a:srgbClr val="125E26"/>
        </a:accent6>
        <a:hlink>
          <a:srgbClr val="7A8E32"/>
        </a:hlink>
        <a:folHlink>
          <a:srgbClr val="DFE3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Шаблон оформления 'Эскалатор'">
  <a:themeElements>
    <a:clrScheme name="Шаблон оформления 'Эскалатор' 1">
      <a:dk1>
        <a:srgbClr val="1D4337"/>
      </a:dk1>
      <a:lt1>
        <a:srgbClr val="DDFFDD"/>
      </a:lt1>
      <a:dk2>
        <a:srgbClr val="1D4944"/>
      </a:dk2>
      <a:lt2>
        <a:srgbClr val="220011"/>
      </a:lt2>
      <a:accent1>
        <a:srgbClr val="71AD49"/>
      </a:accent1>
      <a:accent2>
        <a:srgbClr val="15692B"/>
      </a:accent2>
      <a:accent3>
        <a:srgbClr val="EBFFEB"/>
      </a:accent3>
      <a:accent4>
        <a:srgbClr val="17382D"/>
      </a:accent4>
      <a:accent5>
        <a:srgbClr val="BBD3B1"/>
      </a:accent5>
      <a:accent6>
        <a:srgbClr val="125E26"/>
      </a:accent6>
      <a:hlink>
        <a:srgbClr val="7A8E32"/>
      </a:hlink>
      <a:folHlink>
        <a:srgbClr val="DFE34F"/>
      </a:folHlink>
    </a:clrScheme>
    <a:fontScheme name="Шаблон оформления 'Эскалатор'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аблон оформления 'Эскалатор' 1">
        <a:dk1>
          <a:srgbClr val="1D4337"/>
        </a:dk1>
        <a:lt1>
          <a:srgbClr val="DDFFDD"/>
        </a:lt1>
        <a:dk2>
          <a:srgbClr val="1D4944"/>
        </a:dk2>
        <a:lt2>
          <a:srgbClr val="220011"/>
        </a:lt2>
        <a:accent1>
          <a:srgbClr val="71AD49"/>
        </a:accent1>
        <a:accent2>
          <a:srgbClr val="15692B"/>
        </a:accent2>
        <a:accent3>
          <a:srgbClr val="EBFFEB"/>
        </a:accent3>
        <a:accent4>
          <a:srgbClr val="17382D"/>
        </a:accent4>
        <a:accent5>
          <a:srgbClr val="BBD3B1"/>
        </a:accent5>
        <a:accent6>
          <a:srgbClr val="125E26"/>
        </a:accent6>
        <a:hlink>
          <a:srgbClr val="7A8E32"/>
        </a:hlink>
        <a:folHlink>
          <a:srgbClr val="DFE3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Шаблон оформления 'Эскалатор'">
  <a:themeElements>
    <a:clrScheme name="Шаблон оформления 'Эскалатор' 1">
      <a:dk1>
        <a:srgbClr val="1D4337"/>
      </a:dk1>
      <a:lt1>
        <a:srgbClr val="DDFFDD"/>
      </a:lt1>
      <a:dk2>
        <a:srgbClr val="1D4944"/>
      </a:dk2>
      <a:lt2>
        <a:srgbClr val="220011"/>
      </a:lt2>
      <a:accent1>
        <a:srgbClr val="71AD49"/>
      </a:accent1>
      <a:accent2>
        <a:srgbClr val="15692B"/>
      </a:accent2>
      <a:accent3>
        <a:srgbClr val="EBFFEB"/>
      </a:accent3>
      <a:accent4>
        <a:srgbClr val="17382D"/>
      </a:accent4>
      <a:accent5>
        <a:srgbClr val="BBD3B1"/>
      </a:accent5>
      <a:accent6>
        <a:srgbClr val="125E26"/>
      </a:accent6>
      <a:hlink>
        <a:srgbClr val="7A8E32"/>
      </a:hlink>
      <a:folHlink>
        <a:srgbClr val="DFE34F"/>
      </a:folHlink>
    </a:clrScheme>
    <a:fontScheme name="Шаблон оформления 'Эскалатор'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аблон оформления 'Эскалатор' 1">
        <a:dk1>
          <a:srgbClr val="1D4337"/>
        </a:dk1>
        <a:lt1>
          <a:srgbClr val="DDFFDD"/>
        </a:lt1>
        <a:dk2>
          <a:srgbClr val="1D4944"/>
        </a:dk2>
        <a:lt2>
          <a:srgbClr val="220011"/>
        </a:lt2>
        <a:accent1>
          <a:srgbClr val="71AD49"/>
        </a:accent1>
        <a:accent2>
          <a:srgbClr val="15692B"/>
        </a:accent2>
        <a:accent3>
          <a:srgbClr val="EBFFEB"/>
        </a:accent3>
        <a:accent4>
          <a:srgbClr val="17382D"/>
        </a:accent4>
        <a:accent5>
          <a:srgbClr val="BBD3B1"/>
        </a:accent5>
        <a:accent6>
          <a:srgbClr val="125E26"/>
        </a:accent6>
        <a:hlink>
          <a:srgbClr val="7A8E32"/>
        </a:hlink>
        <a:folHlink>
          <a:srgbClr val="DFE3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Шаблон оформления 'Эскалатор' 1">
    <a:dk1>
      <a:srgbClr val="1D4337"/>
    </a:dk1>
    <a:lt1>
      <a:srgbClr val="DDFFDD"/>
    </a:lt1>
    <a:dk2>
      <a:srgbClr val="1D4944"/>
    </a:dk2>
    <a:lt2>
      <a:srgbClr val="220011"/>
    </a:lt2>
    <a:accent1>
      <a:srgbClr val="71AD49"/>
    </a:accent1>
    <a:accent2>
      <a:srgbClr val="15692B"/>
    </a:accent2>
    <a:accent3>
      <a:srgbClr val="EBFFEB"/>
    </a:accent3>
    <a:accent4>
      <a:srgbClr val="17382D"/>
    </a:accent4>
    <a:accent5>
      <a:srgbClr val="BBD3B1"/>
    </a:accent5>
    <a:accent6>
      <a:srgbClr val="125E26"/>
    </a:accent6>
    <a:hlink>
      <a:srgbClr val="7A8E32"/>
    </a:hlink>
    <a:folHlink>
      <a:srgbClr val="DFE34F"/>
    </a:folHlink>
  </a:clrScheme>
  <a:fontScheme name="Шаблон оформления 'Эскалатор'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13920</TotalTime>
  <Words>2107</Words>
  <Application>Microsoft Office PowerPoint</Application>
  <PresentationFormat>Экран (4:3)</PresentationFormat>
  <Paragraphs>967</Paragraphs>
  <Slides>25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Шаблон оформления 'Эскалатор'</vt:lpstr>
      <vt:lpstr>1_Шаблон оформления 'Эскалатор'</vt:lpstr>
      <vt:lpstr>2_Шаблон оформления 'Эскалатор'</vt:lpstr>
      <vt:lpstr>Презентация PowerPoint</vt:lpstr>
      <vt:lpstr>Изменения нормативной базы:</vt:lpstr>
      <vt:lpstr>Изменение ставок акцизов на нефтепродукты </vt:lpstr>
      <vt:lpstr>Нормативы зачисления акцизов на нефтепродукты</vt:lpstr>
      <vt:lpstr>Презентация PowerPoint</vt:lpstr>
      <vt:lpstr>Особенности введения налога на имущество физических лиц</vt:lpstr>
      <vt:lpstr>Изменение с 2015 года сроков уплаты налогов с физических лиц в соответствии с Федеральным законом от 2 декабря 2013 г. № 334-ФЗ</vt:lpstr>
      <vt:lpstr>Собственные доходы бюджета Пермского муниципального района на 2014 - 2015 годы, тыс. руб.</vt:lpstr>
      <vt:lpstr>Налоговые и неналоговые доходы бюджета Пермского муниципального района на 2014 - 2015 годы, тыс. руб.</vt:lpstr>
      <vt:lpstr>Собственные доходы бюджетов поселений Пермского района на 2014 - 2015 годы, тыс. руб.</vt:lpstr>
      <vt:lpstr>Объем дотаций из бюджета Пермского муниципального района на 2014 - 2015 годы, тыс. руб.</vt:lpstr>
      <vt:lpstr>Презентация PowerPoint</vt:lpstr>
      <vt:lpstr>Налоговые и неналоговые доходы бюджетов поселений Пермского района на 2014 - 2015 годы, тыс. руб.</vt:lpstr>
      <vt:lpstr>Прогноз налоговых и неналоговых доходов в разрезе сельских поселений на 2014-2015 годы, тыс.руб.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 доходов от продажи земельных участков в разрезе сельских поселений на 2014-2015 годы, тыс.руб.</vt:lpstr>
      <vt:lpstr>Формирование расходов бюджетов поселений                                     Пермского муниципального района на 2015-2017 годы</vt:lpstr>
      <vt:lpstr>Формирование расходов бюджетов поселений                                     Пермского муниципального района на 2015-2017 годы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Финансово-экономическое управление администрации муниципального образования «Пермский муниципальный район»</dc:title>
  <dc:creator>feu16-01</dc:creator>
  <cp:lastModifiedBy>feu16-01</cp:lastModifiedBy>
  <cp:revision>992</cp:revision>
  <cp:lastPrinted>2014-11-05T05:13:13Z</cp:lastPrinted>
  <dcterms:modified xsi:type="dcterms:W3CDTF">2014-11-07T04:10:33Z</dcterms:modified>
</cp:coreProperties>
</file>